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Lato"/>
      <p:regular r:id="rId69"/>
      <p:bold r:id="rId70"/>
      <p:italic r:id="rId71"/>
      <p:boldItalic r:id="rId72"/>
    </p:embeddedFont>
    <p:embeddedFont>
      <p:font typeface="Lato Light"/>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53CD0C-8B08-491F-AB1A-C431009173B2}">
  <a:tblStyle styleId="{1553CD0C-8B08-491F-AB1A-C431009173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Light-regular.fntdata"/><Relationship Id="rId72" Type="http://schemas.openxmlformats.org/officeDocument/2006/relationships/font" Target="fonts/Lato-boldItalic.fntdata"/><Relationship Id="rId31" Type="http://schemas.openxmlformats.org/officeDocument/2006/relationships/slide" Target="slides/slide25.xml"/><Relationship Id="rId75" Type="http://schemas.openxmlformats.org/officeDocument/2006/relationships/font" Target="fonts/LatoLight-italic.fntdata"/><Relationship Id="rId30" Type="http://schemas.openxmlformats.org/officeDocument/2006/relationships/slide" Target="slides/slide24.xml"/><Relationship Id="rId74" Type="http://schemas.openxmlformats.org/officeDocument/2006/relationships/font" Target="fonts/LatoLight-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LatoLight-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ta.openai.com/docs/engines" TargetMode="External"/><Relationship Id="rId3" Type="http://schemas.openxmlformats.org/officeDocument/2006/relationships/hyperlink" Target="https://beta.openai.com/docs/engines/davinci" TargetMode="External"/><Relationship Id="rId4" Type="http://schemas.openxmlformats.org/officeDocument/2006/relationships/hyperlink" Target="https://beta.openai.com/docs/engines/davinci"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ta.openai.com/docs/engines" TargetMode="External"/><Relationship Id="rId3" Type="http://schemas.openxmlformats.org/officeDocument/2006/relationships/hyperlink" Target="https://beta.openai.com/docs/engines/davinci" TargetMode="External"/><Relationship Id="rId4" Type="http://schemas.openxmlformats.org/officeDocument/2006/relationships/hyperlink" Target="https://beta.openai.com/docs/engines/davinci"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mor-ai.com/dashboard.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mor-ai.com/main-alex.html#"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Hello everyone. This is team MemorAI. We have Alice, Ajit and myself </a:t>
            </a:r>
            <a:r>
              <a:rPr lang="en">
                <a:solidFill>
                  <a:schemeClr val="dk1"/>
                </a:solidFill>
              </a:rPr>
              <a:t>Tim </a:t>
            </a:r>
            <a:r>
              <a:rPr lang="en">
                <a:solidFill>
                  <a:schemeClr val="dk1"/>
                </a:solidFill>
              </a:rPr>
              <a:t>on the team. </a:t>
            </a:r>
            <a:r>
              <a:rPr lang="en">
                <a:solidFill>
                  <a:schemeClr val="dk1"/>
                </a:solidFill>
              </a:rPr>
              <a:t>MemorAI is a platform where you can find memories of your loved ones.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Timetable: 13 min</a:t>
            </a:r>
            <a:endParaRPr>
              <a:solidFill>
                <a:schemeClr val="dk1"/>
              </a:solidFill>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Product: 1.5 min (Tim)</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Data: 1 min (Ajit)</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Pipeline: 1 min (Alice)</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Guardrail: 1.5 min (Content Filtering + BERTopic) (Ajit)</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Response: 2.5 min (Classification + Q&amp;A + Completion) (Alice)</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Evaluation: 2.5 min  for Completion, Q&amp;A, Classification (showing dashboard) (Tim)</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Demo: 2.5 min (relevant question factual, relevant question abstract, non relevant failed answer, nonsensical question) (Alice)</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Future work: 0.5 min (Alice)</a:t>
            </a:r>
            <a:endParaRPr sz="1150">
              <a:solidFill>
                <a:srgbClr val="1D1C1D"/>
              </a:solidFill>
              <a:highlight>
                <a:srgbClr val="F8F8F8"/>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530543ce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530543ce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rPr lang="en"/>
              <a:t>Here is our predictive pipeline </a:t>
            </a:r>
            <a:r>
              <a:rPr lang="en"/>
              <a:t>from</a:t>
            </a:r>
            <a:r>
              <a:rPr lang="en"/>
              <a:t> start to finish,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the question is asked, we use our guardrail to evaluate if it’s appropriate to respond, if it is, we </a:t>
            </a:r>
            <a:r>
              <a:rPr lang="en"/>
              <a:t>generate</a:t>
            </a:r>
            <a:r>
              <a:rPr lang="en"/>
              <a:t> the response.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use guardrails again to evaluate if the </a:t>
            </a:r>
            <a:r>
              <a:rPr lang="en">
                <a:solidFill>
                  <a:schemeClr val="dk1"/>
                </a:solidFill>
              </a:rPr>
              <a:t>response is</a:t>
            </a:r>
            <a:r>
              <a:rPr lang="en"/>
              <a:t> appropriate to be return, if it is, we return.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Should the guardrail flags either question or </a:t>
            </a:r>
            <a:r>
              <a:rPr lang="en">
                <a:solidFill>
                  <a:schemeClr val="dk1"/>
                </a:solidFill>
              </a:rPr>
              <a:t>response </a:t>
            </a:r>
            <a:r>
              <a:rPr lang="en"/>
              <a:t>as not appropriate, we would decline to answer.</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6423161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6423161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rPr lang="en"/>
              <a:t>Here is our predictive pipeline from start to finish,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the question is asked, we use our guardrail to evaluate if it’s appropriate to respond, if it is, we generate the response.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use guardrails again to evaluate if the </a:t>
            </a:r>
            <a:r>
              <a:rPr lang="en">
                <a:solidFill>
                  <a:schemeClr val="dk1"/>
                </a:solidFill>
              </a:rPr>
              <a:t>response is</a:t>
            </a:r>
            <a:r>
              <a:rPr lang="en"/>
              <a:t> appropriate to be return, if it is, we return.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Should the guardrail flags either question or </a:t>
            </a:r>
            <a:r>
              <a:rPr lang="en">
                <a:solidFill>
                  <a:schemeClr val="dk1"/>
                </a:solidFill>
              </a:rPr>
              <a:t>response </a:t>
            </a:r>
            <a:r>
              <a:rPr lang="en"/>
              <a:t>as not appropriate, we would decline to answer.</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2d29a81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2d29a81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r>
              <a:rPr lang="en"/>
              <a:t>: Time 1.5 mins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For any software product, building guardrails is critical for intentional customer experience.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GPT-3 generative models at the core of the product will always answer any question given its pretraining, whether or not MemorAI has any information about the person. That's precisely why we needed to build the guardrail system.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here are a couple of examples of how we see this working. The first question here uses offensive language which is blocked with appropriate message to the user. The second question is irrelevant for the training data we have about Alex. And hence it should not be allowed to answer.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530543ce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530543ce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experimented with different models and their effectiveness in establishing these controls.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primarily have 2 models as part of our guardrail system: First one is GPT3 content filtering and the second is BERTopic, for finding similarity of the input question with our training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64231619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64231619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experimented with different models and their effectiveness in establishing these controls.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primarily have 2 models as part of our guardrail system: First one is GPT3 content filtering and the second is BERTopic, for finding similarity of the input question with our training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60bdaff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60bdaff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conducted an experiment for guardrails. We tested 2 models (BERTopic and Universal Sentence Encoder) using the same test data that had related and unrelated context with the training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 to put this context - the blue distribution here represents all the similarity scores from test data for the related context. In Alex Honnold’s case, the question about climbing is related to him. Clearly those have similarity scores on the higher end of the spectrum.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other hand, the orange distribution represents similarity scores from test data for unrelated context. In Alex’s case, the question about data science has no relevance to the data we have about him. The similarity scores for unrelated context are on lower end of the spectrum.</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Although</a:t>
            </a:r>
            <a:r>
              <a:rPr lang="en">
                <a:solidFill>
                  <a:schemeClr val="dk1"/>
                </a:solidFill>
              </a:rPr>
              <a:t> we clearly see 2 separate distributions, there are overlapping similarity scores. Thus, a sentence having some similarity of topic but not necessarily about the person, may fall in this zone. Choosing a threshold of similarity score thus becomes important to let MemorAI answer relevant questions and block others.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ran another experiment to empirically choose the similarity score threshold for optimizing precision and specificity.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530543ce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530543ce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Time: 2 min</a:t>
            </a:r>
            <a:endParaRPr>
              <a:solidFill>
                <a:schemeClr val="dk1"/>
              </a:solidFill>
            </a:endParaRPr>
          </a:p>
          <a:p>
            <a:pPr indent="0" lvl="0" marL="0" rtl="0" algn="l">
              <a:spcBef>
                <a:spcPts val="0"/>
              </a:spcBef>
              <a:spcAft>
                <a:spcPts val="0"/>
              </a:spcAft>
              <a:buNone/>
            </a:pPr>
            <a:r>
              <a:rPr lang="en">
                <a:solidFill>
                  <a:schemeClr val="dk1"/>
                </a:solidFill>
              </a:rPr>
              <a:t>Alice:</a:t>
            </a:r>
            <a:endParaRPr>
              <a:solidFill>
                <a:schemeClr val="dk1"/>
              </a:solidFill>
            </a:endParaRPr>
          </a:p>
          <a:p>
            <a:pPr indent="0" lvl="0" marL="0" rtl="0" algn="l">
              <a:spcBef>
                <a:spcPts val="0"/>
              </a:spcBef>
              <a:spcAft>
                <a:spcPts val="0"/>
              </a:spcAft>
              <a:buNone/>
            </a:pPr>
            <a:r>
              <a:rPr lang="en">
                <a:solidFill>
                  <a:schemeClr val="dk1"/>
                </a:solidFill>
              </a:rPr>
              <a:t>Our </a:t>
            </a:r>
            <a:r>
              <a:rPr lang="en">
                <a:solidFill>
                  <a:schemeClr val="dk1"/>
                </a:solidFill>
              </a:rPr>
              <a:t>response</a:t>
            </a:r>
            <a:r>
              <a:rPr lang="en">
                <a:solidFill>
                  <a:schemeClr val="dk1"/>
                </a:solidFill>
              </a:rPr>
              <a:t> models include GPT3 classification for classifying the question type, a Q&amp;A model to answer factual questions and a Completion model to </a:t>
            </a:r>
            <a:r>
              <a:rPr lang="en">
                <a:solidFill>
                  <a:schemeClr val="dk1"/>
                </a:solidFill>
              </a:rPr>
              <a:t>answer</a:t>
            </a:r>
            <a:r>
              <a:rPr lang="en">
                <a:solidFill>
                  <a:schemeClr val="dk1"/>
                </a:solidFill>
              </a:rPr>
              <a:t> non-factual questions.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530543ce9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530543ce9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t>
            </a:r>
            <a:endParaRPr/>
          </a:p>
          <a:p>
            <a:pPr indent="0" lvl="0" marL="0" rtl="0" algn="l">
              <a:spcBef>
                <a:spcPts val="0"/>
              </a:spcBef>
              <a:spcAft>
                <a:spcPts val="0"/>
              </a:spcAft>
              <a:buNone/>
            </a:pPr>
            <a:r>
              <a:rPr lang="en">
                <a:solidFill>
                  <a:schemeClr val="dk1"/>
                </a:solidFill>
              </a:rPr>
              <a:t>Here we chose to work with the GPT3 developed by OpenAI. This is a language model that can do any nlp task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language model is a probability distribution over sequences of words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Generating responses is done by doing sampling from a probability distribution, given this sentence, what would the next word be? And so 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think of a your phone suggesting you the next word as you text as a simple language model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Extra: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Formally: given a sequence of words, x(1) up to x(t), a language model is something that computes the probability distribution of the next word, x(t+1)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x(t+1) can be any word w from a fixed vocabulary V</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As opposed to traditional task-specific finetuning where the model is trained via repeated gradient updates using a large task-specific dataset, GPT3 can perform fewshot learning where given a task description and a few examples of the task, the model can perform the task without any gradient updates.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How is few shot possible without gradient updates? because of meta-learning, the model develops a broad set of skills and pattern recognition abilities at training time, and use these abilities at inference time to rapidly adapt to the desired task. And the larger the model, the more proficient it is at meta-learning.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think of meta-learning with GPT3 by as absorbing many skills and tasks within the </a:t>
            </a:r>
            <a:r>
              <a:rPr lang="en">
                <a:solidFill>
                  <a:schemeClr val="dk1"/>
                </a:solidFill>
              </a:rPr>
              <a:t>175 billions </a:t>
            </a:r>
            <a:r>
              <a:rPr lang="en"/>
              <a:t>parameters of the 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a:t>
            </a:r>
            <a:r>
              <a:rPr lang="en">
                <a:solidFill>
                  <a:schemeClr val="dk1"/>
                </a:solidFill>
              </a:rPr>
              <a:t>Generative Pre-Trained Transformer 3rd </a:t>
            </a:r>
            <a:endParaRPr/>
          </a:p>
          <a:p>
            <a:pPr indent="0" lvl="0" marL="0" rtl="0" algn="l">
              <a:spcBef>
                <a:spcPts val="0"/>
              </a:spcBef>
              <a:spcAft>
                <a:spcPts val="0"/>
              </a:spcAft>
              <a:buNone/>
            </a:pPr>
            <a:r>
              <a:rPr lang="en">
                <a:solidFill>
                  <a:schemeClr val="dk1"/>
                </a:solidFill>
              </a:rPr>
              <a:t>Similar to GPT2, GPT3 is a transformer and an autoregressive language model, it also has similar model architecture and predicts the next word in probabilistically.</a:t>
            </a:r>
            <a:br>
              <a:rPr lang="en">
                <a:solidFill>
                  <a:schemeClr val="dk1"/>
                </a:solidFill>
              </a:rPr>
            </a:br>
            <a:r>
              <a:rPr lang="en">
                <a:solidFill>
                  <a:schemeClr val="dk1"/>
                </a:solidFill>
              </a:rPr>
              <a:t>However, the main big difference is GPT3 is pre-trained on a massive dataset with 175 billion parameters whereas its predecessor GPT2 has 1.5 billion and smaller dataset.</a:t>
            </a:r>
            <a:endParaRPr>
              <a:solidFill>
                <a:schemeClr val="dk1"/>
              </a:solidFill>
            </a:endParaRPr>
          </a:p>
          <a:p>
            <a:pPr indent="0" lvl="0" marL="0" rtl="0" algn="l">
              <a:spcBef>
                <a:spcPts val="0"/>
              </a:spcBef>
              <a:spcAft>
                <a:spcPts val="0"/>
              </a:spcAft>
              <a:buNone/>
            </a:pPr>
            <a:r>
              <a:rPr lang="en">
                <a:solidFill>
                  <a:schemeClr val="dk1"/>
                </a:solidFill>
              </a:rPr>
              <a:t>You see that the graph on the top left showing the compute in petaflops as compared to BERT-based models and T5. </a:t>
            </a:r>
            <a:endParaRPr>
              <a:solidFill>
                <a:schemeClr val="dk1"/>
              </a:solidFill>
            </a:endParaRPr>
          </a:p>
          <a:p>
            <a:pPr indent="0" lvl="0" marL="0" rtl="0" algn="l">
              <a:spcBef>
                <a:spcPts val="0"/>
              </a:spcBef>
              <a:spcAft>
                <a:spcPts val="0"/>
              </a:spcAft>
              <a:buNone/>
            </a:pPr>
            <a:r>
              <a:rPr lang="en">
                <a:solidFill>
                  <a:schemeClr val="dk1"/>
                </a:solidFill>
              </a:rPr>
              <a:t>By definition, GPT3 is more performant than GPT2 on language-based tasks.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model uses few-shot learning where its in-context learning involves showing many demonstrations as will fit into context window of 2048 instead of traditional fine-tuning on large datasets, there’s no gradient updates.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bottom left graph is showing that as the model scales up, the performance between 3 different learning settings increase to the point of surpassing fined-tuned SOTA.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this Q&amp;A task, the SOTA is a fine-tuned closed-book T5 and fine-tuned RAG open-domain)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a:t>
            </a:r>
            <a:endParaRPr/>
          </a:p>
          <a:p>
            <a:pPr indent="0" lvl="0" marL="0" rtl="0" algn="l">
              <a:spcBef>
                <a:spcPts val="0"/>
              </a:spcBef>
              <a:spcAft>
                <a:spcPts val="0"/>
              </a:spcAft>
              <a:buNone/>
            </a:pPr>
            <a:r>
              <a:rPr lang="en">
                <a:solidFill>
                  <a:schemeClr val="dk1"/>
                </a:solidFill>
              </a:rPr>
              <a:t>Some differences GPT2 (2019) vs GPT3 (2020)</a:t>
            </a:r>
            <a:endParaRPr>
              <a:solidFill>
                <a:schemeClr val="dk1"/>
              </a:solidFill>
            </a:endParaRPr>
          </a:p>
          <a:p>
            <a:pPr indent="0" lvl="0" marL="0" rtl="0" algn="l">
              <a:spcBef>
                <a:spcPts val="0"/>
              </a:spcBef>
              <a:spcAft>
                <a:spcPts val="0"/>
              </a:spcAft>
              <a:buNone/>
            </a:pPr>
            <a:r>
              <a:rPr lang="en">
                <a:solidFill>
                  <a:schemeClr val="dk1"/>
                </a:solidFill>
              </a:rPr>
              <a:t>They use the same architect with some modifications in the transformer layers. </a:t>
            </a:r>
            <a:endParaRPr>
              <a:solidFill>
                <a:schemeClr val="dk1"/>
              </a:solidFill>
            </a:endParaRPr>
          </a:p>
          <a:p>
            <a:pPr indent="0" lvl="0" marL="0" rtl="0" algn="l">
              <a:spcBef>
                <a:spcPts val="0"/>
              </a:spcBef>
              <a:spcAft>
                <a:spcPts val="0"/>
              </a:spcAft>
              <a:buNone/>
            </a:pPr>
            <a:r>
              <a:rPr lang="en">
                <a:solidFill>
                  <a:schemeClr val="dk1"/>
                </a:solidFill>
              </a:rPr>
              <a:t>GPT3 has 96 attention layers with 96 attention heads each layer, 128 dimensions each head, with 3.2M batch size.</a:t>
            </a:r>
            <a:endParaRPr>
              <a:solidFill>
                <a:schemeClr val="dk1"/>
              </a:solidFill>
            </a:endParaRPr>
          </a:p>
          <a:p>
            <a:pPr indent="0" lvl="0" marL="0" rtl="0" algn="l">
              <a:spcBef>
                <a:spcPts val="0"/>
              </a:spcBef>
              <a:spcAft>
                <a:spcPts val="0"/>
              </a:spcAft>
              <a:buNone/>
            </a:pPr>
            <a:r>
              <a:rPr lang="en">
                <a:solidFill>
                  <a:schemeClr val="dk1"/>
                </a:solidFill>
              </a:rPr>
              <a:t>However, GPT3 is more performant than GPT2 on language-based tasks including code generation, generate news articles, conservation, etc.</a:t>
            </a:r>
            <a:endParaRPr>
              <a:solidFill>
                <a:schemeClr val="dk1"/>
              </a:solidFill>
            </a:endParaRPr>
          </a:p>
          <a:p>
            <a:pPr indent="0" lvl="0" marL="0" rtl="0" algn="l">
              <a:spcBef>
                <a:spcPts val="0"/>
              </a:spcBef>
              <a:spcAft>
                <a:spcPts val="0"/>
              </a:spcAft>
              <a:buNone/>
            </a:pPr>
            <a:r>
              <a:rPr lang="en">
                <a:solidFill>
                  <a:schemeClr val="dk1"/>
                </a:solidFill>
              </a:rPr>
              <a:t>GPT3 is evaluated on over 2 dozens NLP datasets under 3 conditions/settings: few shot, one-shot and zero shot.  One-shot and zero (one demonstration and no demonstration, only instruction in natural language is given)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conditions involve no gradient updates as opposed to fine-tuning on each task with a dataset, here, gpt3 few shot works just as well by increasing numbers of demonstrations at inference time.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530543ce9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530543ce9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t>
            </a:r>
            <a:endParaRPr/>
          </a:p>
          <a:p>
            <a:pPr indent="0" lvl="0" marL="0" rtl="0" algn="l">
              <a:spcBef>
                <a:spcPts val="0"/>
              </a:spcBef>
              <a:spcAft>
                <a:spcPts val="0"/>
              </a:spcAft>
              <a:buNone/>
            </a:pPr>
            <a:r>
              <a:rPr lang="en"/>
              <a:t>GPT3 as a language model is capable of few shot learning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Fewshot learning describe a setting where we have a very small set of labelled </a:t>
            </a:r>
            <a:r>
              <a:rPr lang="en"/>
              <a:t>examples, GPT3 can perform any nlp task with a set of examples and a description of the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known as meta-learning or learn-to-learn, as opposed to </a:t>
            </a:r>
            <a:r>
              <a:rPr lang="en"/>
              <a:t>traditional</a:t>
            </a:r>
            <a:r>
              <a:rPr lang="en"/>
              <a:t> fine-tuning with </a:t>
            </a:r>
            <a:r>
              <a:rPr lang="en"/>
              <a:t>gradient</a:t>
            </a:r>
            <a:r>
              <a:rPr lang="en"/>
              <a:t> updates requiring large task-specific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advantageous for our product due to the limited first-person content type of data (people normally don’t have tons of quality writing stored)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a:t>
            </a:r>
            <a:endParaRPr/>
          </a:p>
          <a:p>
            <a:pPr indent="0" lvl="0" marL="0" rtl="0" algn="l">
              <a:spcBef>
                <a:spcPts val="0"/>
              </a:spcBef>
              <a:spcAft>
                <a:spcPts val="0"/>
              </a:spcAft>
              <a:buClr>
                <a:schemeClr val="dk1"/>
              </a:buClr>
              <a:buSzPts val="1100"/>
              <a:buFont typeface="Arial"/>
              <a:buNone/>
            </a:pPr>
            <a:r>
              <a:rPr lang="en">
                <a:solidFill>
                  <a:schemeClr val="dk1"/>
                </a:solidFill>
              </a:rPr>
              <a:t>As opposed to traditional task-specific finetuning where the model is trained via repeated gradient updates using a large task-specific dataset, GPT3 can perform fewshot learning where given a task description and a few examples of the task, the model can perform the task without any gradient updates.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is few shot possible without gradient updates? because of meta-learning, the model develops a broad set of skills and pattern recognition abilities at training time, and use these abilities at inference time to rapidly adapt to the desired task. And the larger the model, the more proficient it is at meta-learning.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think of meta-learning with GPT3 by as absorbing many skills and tasks within the 175 billions parameters of the model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530543ce9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530543ce9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t>
            </a:r>
            <a:endParaRPr/>
          </a:p>
          <a:p>
            <a:pPr indent="0" lvl="0" marL="0" rtl="0" algn="l">
              <a:spcBef>
                <a:spcPts val="0"/>
              </a:spcBef>
              <a:spcAft>
                <a:spcPts val="0"/>
              </a:spcAft>
              <a:buNone/>
            </a:pPr>
            <a:r>
              <a:rPr lang="en"/>
              <a:t>This is a GPT model hierarchy where for each specific nlp task, there are underlying base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base models for Q&amp;A and Classification </a:t>
            </a:r>
            <a:r>
              <a:rPr lang="en"/>
              <a:t>because the first one performs a search over the documents to select the relevant documents and the second performs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semantic scoring of the selected documents and generate output.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https://beta.openai.com/docs/engines</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Clr>
                <a:schemeClr val="dk1"/>
              </a:buClr>
              <a:buSzPts val="1100"/>
              <a:buFont typeface="Arial"/>
              <a:buNone/>
            </a:pPr>
            <a:r>
              <a:rPr b="1" lang="en" sz="1500">
                <a:solidFill>
                  <a:srgbClr val="202123"/>
                </a:solidFill>
                <a:uFill>
                  <a:noFill/>
                </a:uFill>
                <a:hlinkClick r:id="rId3">
                  <a:extLst>
                    <a:ext uri="{A12FA001-AC4F-418D-AE19-62706E023703}">
                      <ahyp:hlinkClr val="tx"/>
                    </a:ext>
                  </a:extLst>
                </a:hlinkClick>
              </a:rPr>
              <a:t>Davinci</a:t>
            </a:r>
            <a:endParaRPr b="1" sz="1500">
              <a:solidFill>
                <a:srgbClr val="202123"/>
              </a:solidFill>
              <a:uFill>
                <a:noFill/>
              </a:uFill>
              <a:hlinkClick r:id="rId4">
                <a:extLst>
                  <a:ext uri="{A12FA001-AC4F-418D-AE19-62706E023703}">
                    <ahyp:hlinkClr val="tx"/>
                  </a:ext>
                </a:extLst>
              </a:hlinkClick>
            </a:endParaRPr>
          </a:p>
          <a:p>
            <a:pPr indent="0" lvl="0" marL="0" rtl="0" algn="l">
              <a:lnSpc>
                <a:spcPct val="150000"/>
              </a:lnSpc>
              <a:spcBef>
                <a:spcPts val="0"/>
              </a:spcBef>
              <a:spcAft>
                <a:spcPts val="0"/>
              </a:spcAft>
              <a:buClr>
                <a:schemeClr val="dk1"/>
              </a:buClr>
              <a:buSzPts val="1100"/>
              <a:buFont typeface="Arial"/>
              <a:buNone/>
            </a:pPr>
            <a:r>
              <a:rPr lang="en" sz="1200">
                <a:solidFill>
                  <a:srgbClr val="353740"/>
                </a:solidFill>
              </a:rPr>
              <a:t>Davinci is the most capable engine and can perform any task the other models can perform and often with less instruction. For applications requiring a lot of understanding of the content, like summarization for a specific audience and creative content generation, Davinci is going to produce the best results. These increased capabilities require more compute resources, so Davinci costs more per API call and is not as fast as the other engines.</a:t>
            </a:r>
            <a:endParaRPr sz="1200">
              <a:solidFill>
                <a:srgbClr val="353740"/>
              </a:solidFill>
            </a:endParaRPr>
          </a:p>
          <a:p>
            <a:pPr indent="0" lvl="0" marL="0" rtl="0" algn="l">
              <a:lnSpc>
                <a:spcPct val="150000"/>
              </a:lnSpc>
              <a:spcBef>
                <a:spcPts val="1100"/>
              </a:spcBef>
              <a:spcAft>
                <a:spcPts val="0"/>
              </a:spcAft>
              <a:buClr>
                <a:schemeClr val="dk1"/>
              </a:buClr>
              <a:buSzPts val="1100"/>
              <a:buFont typeface="Arial"/>
              <a:buNone/>
            </a:pPr>
            <a:r>
              <a:rPr lang="en" sz="1200">
                <a:solidFill>
                  <a:srgbClr val="353740"/>
                </a:solidFill>
              </a:rPr>
              <a:t>Another area where Davinci shines is in understanding the intent of text. Davinci is quite good at solving many kinds of logic problems and explaining the motives of characters. Davinci has been able to solve some of the most challenging AI problems involving cause and effect.</a:t>
            </a:r>
            <a:endParaRPr sz="1200">
              <a:solidFill>
                <a:srgbClr val="353740"/>
              </a:solidFill>
            </a:endParaRPr>
          </a:p>
          <a:p>
            <a:pPr indent="0" lvl="0" marL="0" rtl="0" algn="l">
              <a:lnSpc>
                <a:spcPct val="150000"/>
              </a:lnSpc>
              <a:spcBef>
                <a:spcPts val="1100"/>
              </a:spcBef>
              <a:spcAft>
                <a:spcPts val="0"/>
              </a:spcAft>
              <a:buClr>
                <a:schemeClr val="dk1"/>
              </a:buClr>
              <a:buSzPts val="1100"/>
              <a:buFont typeface="Arial"/>
              <a:buNone/>
            </a:pPr>
            <a:r>
              <a:rPr lang="en" sz="1200">
                <a:solidFill>
                  <a:srgbClr val="353740"/>
                </a:solidFill>
              </a:rPr>
              <a:t>Good at: </a:t>
            </a:r>
            <a:r>
              <a:rPr b="1" lang="en" sz="1200">
                <a:solidFill>
                  <a:srgbClr val="353740"/>
                </a:solidFill>
              </a:rPr>
              <a:t>Complex intent, cause and effect, summarization for audience</a:t>
            </a:r>
            <a:endParaRPr b="1" sz="1200">
              <a:solidFill>
                <a:srgbClr val="353740"/>
              </a:solidFill>
            </a:endParaRPr>
          </a:p>
          <a:p>
            <a:pPr indent="0" lvl="0" marL="0" rtl="0" algn="l">
              <a:spcBef>
                <a:spcPts val="11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Here we chose to work with the Generative Pre-Trained Transformer 3rd version developed by OpenAI. This is a language model that can do any nlp task out of the box without finetuning.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As opposed to traditional task-specific finetuning where the model is trained via repeated gradient updates using a large task-specific dataset, GPT3 can perform fewshot learning where given a task description and a few examples of the task, the model can perform the task without any gradient updates.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How is few shot possible without gradient updates? because of meta-learning, the model develops a broad set of skills and pattern recognition abilities at training time, and use these abilities at inference time to rapidly adapt to the desired task. And the larger the model, the more proficient it is at meta-learning.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think of meta-learning with GPT3 by as absorbing many skills and tasks within the </a:t>
            </a:r>
            <a:r>
              <a:rPr lang="en">
                <a:solidFill>
                  <a:schemeClr val="dk1"/>
                </a:solidFill>
              </a:rPr>
              <a:t>175 billions </a:t>
            </a:r>
            <a:r>
              <a:rPr lang="en"/>
              <a:t>parameters of the 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a:t>
            </a:r>
            <a:endParaRPr/>
          </a:p>
          <a:p>
            <a:pPr indent="0" lvl="0" marL="0" rtl="0" algn="l">
              <a:spcBef>
                <a:spcPts val="0"/>
              </a:spcBef>
              <a:spcAft>
                <a:spcPts val="0"/>
              </a:spcAft>
              <a:buNone/>
            </a:pPr>
            <a:r>
              <a:rPr lang="en">
                <a:solidFill>
                  <a:schemeClr val="dk1"/>
                </a:solidFill>
              </a:rPr>
              <a:t>Similar to GPT2, GPT3 is a transformer and an autoregressive language model, it also has similar model architecture and predicts the next word in probabilistically.</a:t>
            </a:r>
            <a:br>
              <a:rPr lang="en">
                <a:solidFill>
                  <a:schemeClr val="dk1"/>
                </a:solidFill>
              </a:rPr>
            </a:br>
            <a:r>
              <a:rPr lang="en">
                <a:solidFill>
                  <a:schemeClr val="dk1"/>
                </a:solidFill>
              </a:rPr>
              <a:t>However, the main big difference is GPT3 is pre-trained on a massive dataset with 175 billion parameters whereas its predecessor GPT2 has 1.5 billion and smaller dataset.</a:t>
            </a:r>
            <a:endParaRPr>
              <a:solidFill>
                <a:schemeClr val="dk1"/>
              </a:solidFill>
            </a:endParaRPr>
          </a:p>
          <a:p>
            <a:pPr indent="0" lvl="0" marL="0" rtl="0" algn="l">
              <a:spcBef>
                <a:spcPts val="0"/>
              </a:spcBef>
              <a:spcAft>
                <a:spcPts val="0"/>
              </a:spcAft>
              <a:buNone/>
            </a:pPr>
            <a:r>
              <a:rPr lang="en">
                <a:solidFill>
                  <a:schemeClr val="dk1"/>
                </a:solidFill>
              </a:rPr>
              <a:t>You see that the graph on the top left showing the compute in petaflops as compared to BERT-based models and T5. </a:t>
            </a:r>
            <a:endParaRPr>
              <a:solidFill>
                <a:schemeClr val="dk1"/>
              </a:solidFill>
            </a:endParaRPr>
          </a:p>
          <a:p>
            <a:pPr indent="0" lvl="0" marL="0" rtl="0" algn="l">
              <a:spcBef>
                <a:spcPts val="0"/>
              </a:spcBef>
              <a:spcAft>
                <a:spcPts val="0"/>
              </a:spcAft>
              <a:buNone/>
            </a:pPr>
            <a:r>
              <a:rPr lang="en">
                <a:solidFill>
                  <a:schemeClr val="dk1"/>
                </a:solidFill>
              </a:rPr>
              <a:t>By definition, GPT3 is more performant than GPT2 on language-based tasks.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model uses few-shot learning where its in-context learning involves showing many demonstrations as will fit into context window of 2048 instead of traditional fine-tuning on large datasets, there’s no gradient updates. This is possible because it has been pre-trained on a vast amount of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bottom left graph is showing that as the model scales up, the performance between 3 different learning settings increase to the point of surpassing fined-tuned SOTA.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this Q&amp;A task, the SOTA is a fine-tuned closed-book T5 and fine-tuned RAG open-domain)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a:t>
            </a:r>
            <a:endParaRPr/>
          </a:p>
          <a:p>
            <a:pPr indent="0" lvl="0" marL="0" rtl="0" algn="l">
              <a:spcBef>
                <a:spcPts val="0"/>
              </a:spcBef>
              <a:spcAft>
                <a:spcPts val="0"/>
              </a:spcAft>
              <a:buNone/>
            </a:pPr>
            <a:r>
              <a:rPr lang="en">
                <a:solidFill>
                  <a:schemeClr val="dk1"/>
                </a:solidFill>
              </a:rPr>
              <a:t>Some differences GPT2 (2019) vs GPT3 (2020)</a:t>
            </a:r>
            <a:endParaRPr>
              <a:solidFill>
                <a:schemeClr val="dk1"/>
              </a:solidFill>
            </a:endParaRPr>
          </a:p>
          <a:p>
            <a:pPr indent="0" lvl="0" marL="0" rtl="0" algn="l">
              <a:spcBef>
                <a:spcPts val="0"/>
              </a:spcBef>
              <a:spcAft>
                <a:spcPts val="0"/>
              </a:spcAft>
              <a:buNone/>
            </a:pPr>
            <a:r>
              <a:rPr lang="en">
                <a:solidFill>
                  <a:schemeClr val="dk1"/>
                </a:solidFill>
              </a:rPr>
              <a:t>They use the same architect with some modifications in the transformer layers. </a:t>
            </a:r>
            <a:endParaRPr>
              <a:solidFill>
                <a:schemeClr val="dk1"/>
              </a:solidFill>
            </a:endParaRPr>
          </a:p>
          <a:p>
            <a:pPr indent="0" lvl="0" marL="0" rtl="0" algn="l">
              <a:spcBef>
                <a:spcPts val="0"/>
              </a:spcBef>
              <a:spcAft>
                <a:spcPts val="0"/>
              </a:spcAft>
              <a:buNone/>
            </a:pPr>
            <a:r>
              <a:rPr lang="en">
                <a:solidFill>
                  <a:schemeClr val="dk1"/>
                </a:solidFill>
              </a:rPr>
              <a:t>GPT3 has 96 attention layers with 96 attention heads each layer, 128 dimensions each head, with 3.2M batch size.</a:t>
            </a:r>
            <a:endParaRPr>
              <a:solidFill>
                <a:schemeClr val="dk1"/>
              </a:solidFill>
            </a:endParaRPr>
          </a:p>
          <a:p>
            <a:pPr indent="0" lvl="0" marL="0" rtl="0" algn="l">
              <a:spcBef>
                <a:spcPts val="0"/>
              </a:spcBef>
              <a:spcAft>
                <a:spcPts val="0"/>
              </a:spcAft>
              <a:buNone/>
            </a:pPr>
            <a:r>
              <a:rPr lang="en">
                <a:solidFill>
                  <a:schemeClr val="dk1"/>
                </a:solidFill>
              </a:rPr>
              <a:t>However, GPT3 is more performant than GPT2 on language-based tasks including code generation, generate news articles, conservation, etc.</a:t>
            </a:r>
            <a:endParaRPr>
              <a:solidFill>
                <a:schemeClr val="dk1"/>
              </a:solidFill>
            </a:endParaRPr>
          </a:p>
          <a:p>
            <a:pPr indent="0" lvl="0" marL="0" rtl="0" algn="l">
              <a:spcBef>
                <a:spcPts val="0"/>
              </a:spcBef>
              <a:spcAft>
                <a:spcPts val="0"/>
              </a:spcAft>
              <a:buNone/>
            </a:pPr>
            <a:r>
              <a:rPr lang="en">
                <a:solidFill>
                  <a:schemeClr val="dk1"/>
                </a:solidFill>
              </a:rPr>
              <a:t>GPT3 is evaluated on over 2 dozens NLP datasets under 3 conditions/settings: few shot, one-shot and zero shot.  One-shot and zero (one demonstration and no demonstration, only instruction in natural language is given)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conditions involve no gradient updates as opposed to fine-tuning on each task with a dataset, here, gpt3 few shot works just as well by increasing numbers of demonstrations at inference time.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4a4ccbb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4a4ccbb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1.5 min</a:t>
            </a:r>
            <a:endParaRPr/>
          </a:p>
          <a:p>
            <a:pPr indent="0" lvl="0" marL="0" rtl="0" algn="l">
              <a:spcBef>
                <a:spcPts val="0"/>
              </a:spcBef>
              <a:spcAft>
                <a:spcPts val="0"/>
              </a:spcAft>
              <a:buNone/>
            </a:pPr>
            <a:r>
              <a:rPr lang="en"/>
              <a:t>Nathaniel Kahn lost his father when he was a kid.</a:t>
            </a:r>
            <a:r>
              <a:rPr lang="en">
                <a:solidFill>
                  <a:schemeClr val="dk1"/>
                </a:solidFill>
              </a:rPr>
              <a:t> He travels the world just to put together the life story of his father.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64231619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64231619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t>
            </a:r>
            <a:endParaRPr/>
          </a:p>
          <a:p>
            <a:pPr indent="0" lvl="0" marL="0" rtl="0" algn="l">
              <a:spcBef>
                <a:spcPts val="0"/>
              </a:spcBef>
              <a:spcAft>
                <a:spcPts val="0"/>
              </a:spcAft>
              <a:buNone/>
            </a:pPr>
            <a:r>
              <a:rPr lang="en"/>
              <a:t>This is a GPT model hierarchy where for each specific nlp task, there are underlying base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base models for Q&amp;A and Classification because the first one performs a search over the documents to select the relevant documents and the second performs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semantic scoring of the selected documents and generate output.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https://beta.openai.com/docs/engines</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Clr>
                <a:schemeClr val="dk1"/>
              </a:buClr>
              <a:buSzPts val="1100"/>
              <a:buFont typeface="Arial"/>
              <a:buNone/>
            </a:pPr>
            <a:r>
              <a:rPr b="1" lang="en" sz="1500">
                <a:solidFill>
                  <a:srgbClr val="202123"/>
                </a:solidFill>
                <a:uFill>
                  <a:noFill/>
                </a:uFill>
                <a:hlinkClick r:id="rId3">
                  <a:extLst>
                    <a:ext uri="{A12FA001-AC4F-418D-AE19-62706E023703}">
                      <ahyp:hlinkClr val="tx"/>
                    </a:ext>
                  </a:extLst>
                </a:hlinkClick>
              </a:rPr>
              <a:t>Davinci</a:t>
            </a:r>
            <a:endParaRPr b="1" sz="1500">
              <a:solidFill>
                <a:srgbClr val="202123"/>
              </a:solidFill>
              <a:uFill>
                <a:noFill/>
              </a:uFill>
              <a:hlinkClick r:id="rId4">
                <a:extLst>
                  <a:ext uri="{A12FA001-AC4F-418D-AE19-62706E023703}">
                    <ahyp:hlinkClr val="tx"/>
                  </a:ext>
                </a:extLst>
              </a:hlinkClick>
            </a:endParaRPr>
          </a:p>
          <a:p>
            <a:pPr indent="0" lvl="0" marL="0" rtl="0" algn="l">
              <a:lnSpc>
                <a:spcPct val="150000"/>
              </a:lnSpc>
              <a:spcBef>
                <a:spcPts val="0"/>
              </a:spcBef>
              <a:spcAft>
                <a:spcPts val="0"/>
              </a:spcAft>
              <a:buClr>
                <a:schemeClr val="dk1"/>
              </a:buClr>
              <a:buSzPts val="1100"/>
              <a:buFont typeface="Arial"/>
              <a:buNone/>
            </a:pPr>
            <a:r>
              <a:rPr lang="en" sz="1200">
                <a:solidFill>
                  <a:srgbClr val="353740"/>
                </a:solidFill>
              </a:rPr>
              <a:t>Davinci is the most capable engine and can perform any task the other models can perform and often with less instruction. For applications requiring a lot of understanding of the content, like summarization for a specific audience and creative content generation, Davinci is going to produce the best results. These increased capabilities require more compute resources, so Davinci costs more per API call and is not as fast as the other engines.</a:t>
            </a:r>
            <a:endParaRPr sz="1200">
              <a:solidFill>
                <a:srgbClr val="353740"/>
              </a:solidFill>
            </a:endParaRPr>
          </a:p>
          <a:p>
            <a:pPr indent="0" lvl="0" marL="0" rtl="0" algn="l">
              <a:lnSpc>
                <a:spcPct val="150000"/>
              </a:lnSpc>
              <a:spcBef>
                <a:spcPts val="1100"/>
              </a:spcBef>
              <a:spcAft>
                <a:spcPts val="0"/>
              </a:spcAft>
              <a:buClr>
                <a:schemeClr val="dk1"/>
              </a:buClr>
              <a:buSzPts val="1100"/>
              <a:buFont typeface="Arial"/>
              <a:buNone/>
            </a:pPr>
            <a:r>
              <a:rPr lang="en" sz="1200">
                <a:solidFill>
                  <a:srgbClr val="353740"/>
                </a:solidFill>
              </a:rPr>
              <a:t>Another area where Davinci shines is in understanding the intent of text. Davinci is quite good at solving many kinds of logic problems and explaining the motives of characters. Davinci has been able to solve some of the most challenging AI problems involving cause and effect.</a:t>
            </a:r>
            <a:endParaRPr sz="1200">
              <a:solidFill>
                <a:srgbClr val="353740"/>
              </a:solidFill>
            </a:endParaRPr>
          </a:p>
          <a:p>
            <a:pPr indent="0" lvl="0" marL="0" rtl="0" algn="l">
              <a:lnSpc>
                <a:spcPct val="150000"/>
              </a:lnSpc>
              <a:spcBef>
                <a:spcPts val="1100"/>
              </a:spcBef>
              <a:spcAft>
                <a:spcPts val="0"/>
              </a:spcAft>
              <a:buClr>
                <a:schemeClr val="dk1"/>
              </a:buClr>
              <a:buSzPts val="1100"/>
              <a:buFont typeface="Arial"/>
              <a:buNone/>
            </a:pPr>
            <a:r>
              <a:rPr lang="en" sz="1200">
                <a:solidFill>
                  <a:srgbClr val="353740"/>
                </a:solidFill>
              </a:rPr>
              <a:t>Good at: </a:t>
            </a:r>
            <a:r>
              <a:rPr b="1" lang="en" sz="1200">
                <a:solidFill>
                  <a:srgbClr val="353740"/>
                </a:solidFill>
              </a:rPr>
              <a:t>Complex intent, cause and effect, summarization for audience</a:t>
            </a:r>
            <a:endParaRPr b="1" sz="1200">
              <a:solidFill>
                <a:srgbClr val="353740"/>
              </a:solidFill>
            </a:endParaRPr>
          </a:p>
          <a:p>
            <a:pPr indent="0" lvl="0" marL="0" rtl="0" algn="l">
              <a:spcBef>
                <a:spcPts val="11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Here we chose to work with the Generative Pre-Trained Transformer 3rd version developed by OpenAI. This is a language model that can do any nlp task out of the box without finetuning.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As opposed to traditional task-specific finetuning where the model is trained via repeated gradient updates using a large task-specific dataset, GPT3 can perform fewshot learning where given a task description and a few examples of the task, the model can perform the task without any gradient updates.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How is few shot possible without gradient updates? because of meta-learning, the model develops a broad set of skills and pattern recognition abilities at training time, and use these abilities at inference time to rapidly adapt to the desired task. And the larger the model, the more proficient it is at meta-learning.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think of meta-learning with GPT3 by as absorbing many skills and tasks within the </a:t>
            </a:r>
            <a:r>
              <a:rPr lang="en">
                <a:solidFill>
                  <a:schemeClr val="dk1"/>
                </a:solidFill>
              </a:rPr>
              <a:t>175 billions </a:t>
            </a:r>
            <a:r>
              <a:rPr lang="en"/>
              <a:t>parameters of the 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a:t>
            </a:r>
            <a:endParaRPr/>
          </a:p>
          <a:p>
            <a:pPr indent="0" lvl="0" marL="0" rtl="0" algn="l">
              <a:spcBef>
                <a:spcPts val="0"/>
              </a:spcBef>
              <a:spcAft>
                <a:spcPts val="0"/>
              </a:spcAft>
              <a:buNone/>
            </a:pPr>
            <a:r>
              <a:rPr lang="en">
                <a:solidFill>
                  <a:schemeClr val="dk1"/>
                </a:solidFill>
              </a:rPr>
              <a:t>Similar to GPT2, GPT3 is a transformer and an autoregressive language model, it also has similar model architecture and predicts the next word in probabilistically.</a:t>
            </a:r>
            <a:br>
              <a:rPr lang="en">
                <a:solidFill>
                  <a:schemeClr val="dk1"/>
                </a:solidFill>
              </a:rPr>
            </a:br>
            <a:r>
              <a:rPr lang="en">
                <a:solidFill>
                  <a:schemeClr val="dk1"/>
                </a:solidFill>
              </a:rPr>
              <a:t>However, the main big difference is GPT3 is pre-trained on a massive dataset with 175 billion parameters whereas its predecessor GPT2 has 1.5 billion and smaller dataset.</a:t>
            </a:r>
            <a:endParaRPr>
              <a:solidFill>
                <a:schemeClr val="dk1"/>
              </a:solidFill>
            </a:endParaRPr>
          </a:p>
          <a:p>
            <a:pPr indent="0" lvl="0" marL="0" rtl="0" algn="l">
              <a:spcBef>
                <a:spcPts val="0"/>
              </a:spcBef>
              <a:spcAft>
                <a:spcPts val="0"/>
              </a:spcAft>
              <a:buNone/>
            </a:pPr>
            <a:r>
              <a:rPr lang="en">
                <a:solidFill>
                  <a:schemeClr val="dk1"/>
                </a:solidFill>
              </a:rPr>
              <a:t>You see that the graph on the top left showing the compute in petaflops as compared to BERT-based models and T5. </a:t>
            </a:r>
            <a:endParaRPr>
              <a:solidFill>
                <a:schemeClr val="dk1"/>
              </a:solidFill>
            </a:endParaRPr>
          </a:p>
          <a:p>
            <a:pPr indent="0" lvl="0" marL="0" rtl="0" algn="l">
              <a:spcBef>
                <a:spcPts val="0"/>
              </a:spcBef>
              <a:spcAft>
                <a:spcPts val="0"/>
              </a:spcAft>
              <a:buNone/>
            </a:pPr>
            <a:r>
              <a:rPr lang="en">
                <a:solidFill>
                  <a:schemeClr val="dk1"/>
                </a:solidFill>
              </a:rPr>
              <a:t>By definition, GPT3 is more performant than GPT2 on language-based tasks.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model uses few-shot learning where its in-context learning involves showing many demonstrations as will fit into context window of 2048 instead of traditional fine-tuning on large datasets, there’s no gradient updates. This is possible because it has been pre-trained on a vast amount of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bottom left graph is showing that as the model scales up, the performance between 3 different learning settings increase to the point of surpassing fined-tuned SOTA.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this Q&amp;A task, the SOTA is a fine-tuned closed-book T5 and fine-tuned RAG open-domain)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a:t>
            </a:r>
            <a:endParaRPr/>
          </a:p>
          <a:p>
            <a:pPr indent="0" lvl="0" marL="0" rtl="0" algn="l">
              <a:spcBef>
                <a:spcPts val="0"/>
              </a:spcBef>
              <a:spcAft>
                <a:spcPts val="0"/>
              </a:spcAft>
              <a:buNone/>
            </a:pPr>
            <a:r>
              <a:rPr lang="en">
                <a:solidFill>
                  <a:schemeClr val="dk1"/>
                </a:solidFill>
              </a:rPr>
              <a:t>Some differences GPT2 (2019) vs GPT3 (2020)</a:t>
            </a:r>
            <a:endParaRPr>
              <a:solidFill>
                <a:schemeClr val="dk1"/>
              </a:solidFill>
            </a:endParaRPr>
          </a:p>
          <a:p>
            <a:pPr indent="0" lvl="0" marL="0" rtl="0" algn="l">
              <a:spcBef>
                <a:spcPts val="0"/>
              </a:spcBef>
              <a:spcAft>
                <a:spcPts val="0"/>
              </a:spcAft>
              <a:buNone/>
            </a:pPr>
            <a:r>
              <a:rPr lang="en">
                <a:solidFill>
                  <a:schemeClr val="dk1"/>
                </a:solidFill>
              </a:rPr>
              <a:t>They use the same architect with some modifications in the transformer layers. </a:t>
            </a:r>
            <a:endParaRPr>
              <a:solidFill>
                <a:schemeClr val="dk1"/>
              </a:solidFill>
            </a:endParaRPr>
          </a:p>
          <a:p>
            <a:pPr indent="0" lvl="0" marL="0" rtl="0" algn="l">
              <a:spcBef>
                <a:spcPts val="0"/>
              </a:spcBef>
              <a:spcAft>
                <a:spcPts val="0"/>
              </a:spcAft>
              <a:buNone/>
            </a:pPr>
            <a:r>
              <a:rPr lang="en">
                <a:solidFill>
                  <a:schemeClr val="dk1"/>
                </a:solidFill>
              </a:rPr>
              <a:t>GPT3 has 96 attention layers with 96 attention heads each layer, 128 dimensions each head, with 3.2M batch size.</a:t>
            </a:r>
            <a:endParaRPr>
              <a:solidFill>
                <a:schemeClr val="dk1"/>
              </a:solidFill>
            </a:endParaRPr>
          </a:p>
          <a:p>
            <a:pPr indent="0" lvl="0" marL="0" rtl="0" algn="l">
              <a:spcBef>
                <a:spcPts val="0"/>
              </a:spcBef>
              <a:spcAft>
                <a:spcPts val="0"/>
              </a:spcAft>
              <a:buNone/>
            </a:pPr>
            <a:r>
              <a:rPr lang="en">
                <a:solidFill>
                  <a:schemeClr val="dk1"/>
                </a:solidFill>
              </a:rPr>
              <a:t>However, GPT3 is more performant than GPT2 on language-based tasks including code generation, generate news articles, conservation, etc.</a:t>
            </a:r>
            <a:endParaRPr>
              <a:solidFill>
                <a:schemeClr val="dk1"/>
              </a:solidFill>
            </a:endParaRPr>
          </a:p>
          <a:p>
            <a:pPr indent="0" lvl="0" marL="0" rtl="0" algn="l">
              <a:spcBef>
                <a:spcPts val="0"/>
              </a:spcBef>
              <a:spcAft>
                <a:spcPts val="0"/>
              </a:spcAft>
              <a:buNone/>
            </a:pPr>
            <a:r>
              <a:rPr lang="en">
                <a:solidFill>
                  <a:schemeClr val="dk1"/>
                </a:solidFill>
              </a:rPr>
              <a:t>GPT3 is evaluated on over 2 dozens NLP datasets under 3 conditions/settings: few shot, one-shot and zero shot.  One-shot and zero (one demonstration and no demonstration, only instruction in natural language is given)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conditions involve no gradient updates as opposed to fine-tuning on each task with a dataset, here, gpt3 few shot works just as well by increasing numbers of demonstrations at inference time.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4abf7e5d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4abf7e5d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Completion task, we have fine-tuned 31 models curated with random search hyper parameters, then we evaluated them with different completion parameter settings such as temperature, frequency and presence penalty.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more examples of responses for each parameter in our appendix if anyone is interested in how changing these parameters affect the </a:t>
            </a:r>
            <a:r>
              <a:rPr lang="en"/>
              <a:t>response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a:t>
            </a:r>
            <a:endParaRPr/>
          </a:p>
          <a:p>
            <a:pPr indent="0" lvl="0" marL="0" rtl="0" algn="l">
              <a:spcBef>
                <a:spcPts val="0"/>
              </a:spcBef>
              <a:spcAft>
                <a:spcPts val="0"/>
              </a:spcAft>
              <a:buNone/>
            </a:pPr>
            <a:r>
              <a:rPr lang="en"/>
              <a:t>Temperature: controls the randomness of the result</a:t>
            </a:r>
            <a:endParaRPr/>
          </a:p>
          <a:p>
            <a:pPr indent="0" lvl="0" marL="0" rtl="0" algn="l">
              <a:spcBef>
                <a:spcPts val="0"/>
              </a:spcBef>
              <a:spcAft>
                <a:spcPts val="0"/>
              </a:spcAft>
              <a:buNone/>
            </a:pPr>
            <a:r>
              <a:rPr lang="en"/>
              <a:t>Frequency Penalty: decrease the model’s likelihood of repeating the same line verbatim</a:t>
            </a:r>
            <a:endParaRPr/>
          </a:p>
          <a:p>
            <a:pPr indent="0" lvl="0" marL="0" rtl="0" algn="l">
              <a:spcBef>
                <a:spcPts val="0"/>
              </a:spcBef>
              <a:spcAft>
                <a:spcPts val="0"/>
              </a:spcAft>
              <a:buNone/>
            </a:pPr>
            <a:r>
              <a:rPr lang="en"/>
              <a:t>Presence Penalty: increase the model’s likelihood of talking about new topics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4abf7e5d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4abf7e5d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our </a:t>
            </a:r>
            <a:r>
              <a:rPr lang="en">
                <a:solidFill>
                  <a:schemeClr val="dk1"/>
                </a:solidFill>
              </a:rPr>
              <a:t>Classification and Q&amp;A tasks, w</a:t>
            </a:r>
            <a:r>
              <a:rPr lang="en"/>
              <a:t>e take full advantage of fewshot learning and </a:t>
            </a:r>
            <a:r>
              <a:rPr lang="en">
                <a:solidFill>
                  <a:schemeClr val="dk1"/>
                </a:solidFill>
              </a:rPr>
              <a:t>used only 64 examples of labelled questions for classification and 711 documents for Q&amp;A</a:t>
            </a:r>
            <a:endParaRPr>
              <a:solidFill>
                <a:schemeClr val="dk1"/>
              </a:solidFill>
            </a:endParaRPr>
          </a:p>
          <a:p>
            <a:pPr indent="0" lvl="0" marL="0" rtl="0" algn="l">
              <a:spcBef>
                <a:spcPts val="0"/>
              </a:spcBef>
              <a:spcAft>
                <a:spcPts val="0"/>
              </a:spcAft>
              <a:buNone/>
            </a:pPr>
            <a:r>
              <a:rPr lang="en">
                <a:solidFill>
                  <a:schemeClr val="dk1"/>
                </a:solidFill>
              </a:rPr>
              <a:t>Both tasks involve using the two-step search, keyword and semantic.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4d0508aa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4d0508aa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flow chart provided by OpenAI on how their Q&amp;A model works.</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a:t>
            </a:r>
            <a:r>
              <a:rPr lang="en">
                <a:solidFill>
                  <a:schemeClr val="dk1"/>
                </a:solidFill>
              </a:rPr>
              <a:t>hen a question is asked, it begins by using conventional keyword search to narrow the documents provided to at most max_rerank, then these selected documents are rerank by</a:t>
            </a:r>
            <a:r>
              <a:rPr lang="en"/>
              <a:t> </a:t>
            </a:r>
            <a:r>
              <a:rPr lang="en"/>
              <a:t>semantic</a:t>
            </a:r>
            <a:r>
              <a:rPr lang="en"/>
              <a:t> search scores based on relevance to the question.</a:t>
            </a:r>
            <a:endParaRPr/>
          </a:p>
          <a:p>
            <a:pPr indent="0" lvl="0" marL="0" rtl="0" algn="l">
              <a:spcBef>
                <a:spcPts val="0"/>
              </a:spcBef>
              <a:spcAft>
                <a:spcPts val="0"/>
              </a:spcAft>
              <a:buNone/>
            </a:pPr>
            <a:r>
              <a:rPr lang="en"/>
              <a:t>Then the relevant context is is used to generate the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same two-step search also takes place for the Classification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091460d0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091460d0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a:p>
            <a:pPr indent="0" lvl="0" marL="0" rtl="0" algn="l">
              <a:spcBef>
                <a:spcPts val="0"/>
              </a:spcBef>
              <a:spcAft>
                <a:spcPts val="0"/>
              </a:spcAft>
              <a:buNone/>
            </a:pPr>
            <a:r>
              <a:rPr lang="en"/>
              <a:t>Time: 2.5 min</a:t>
            </a:r>
            <a:endParaRPr/>
          </a:p>
          <a:p>
            <a:pPr indent="0" lvl="0" marL="0" rtl="0" algn="l">
              <a:spcBef>
                <a:spcPts val="0"/>
              </a:spcBef>
              <a:spcAft>
                <a:spcPts val="0"/>
              </a:spcAft>
              <a:buNone/>
            </a:pPr>
            <a:r>
              <a:rPr lang="en"/>
              <a:t>Now we will </a:t>
            </a:r>
            <a:r>
              <a:rPr lang="en"/>
              <a:t>discuss</a:t>
            </a:r>
            <a:r>
              <a:rPr lang="en"/>
              <a:t> our evaluation for our response models.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091460d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091460d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use 5 metrics to evaluate our 3 response </a:t>
            </a:r>
            <a:r>
              <a:rPr lang="en">
                <a:solidFill>
                  <a:schemeClr val="dk1"/>
                </a:solidFill>
              </a:rPr>
              <a:t>models: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Factual </a:t>
            </a:r>
            <a:r>
              <a:rPr b="1" lang="en">
                <a:solidFill>
                  <a:schemeClr val="dk1"/>
                </a:solidFill>
              </a:rPr>
              <a:t>predictions</a:t>
            </a:r>
            <a:r>
              <a:rPr lang="en">
                <a:solidFill>
                  <a:schemeClr val="dk1"/>
                </a:solidFill>
              </a:rPr>
              <a:t> are </a:t>
            </a:r>
            <a:r>
              <a:rPr lang="en">
                <a:solidFill>
                  <a:schemeClr val="dk1"/>
                </a:solidFill>
              </a:rPr>
              <a:t>evaluated</a:t>
            </a:r>
            <a:r>
              <a:rPr lang="en">
                <a:solidFill>
                  <a:schemeClr val="dk1"/>
                </a:solidFill>
              </a:rPr>
              <a:t> using Recalls.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Relevancy </a:t>
            </a:r>
            <a:r>
              <a:rPr lang="en">
                <a:solidFill>
                  <a:schemeClr val="dk1"/>
                </a:solidFill>
              </a:rPr>
              <a:t>and</a:t>
            </a:r>
            <a:r>
              <a:rPr b="1" lang="en">
                <a:solidFill>
                  <a:schemeClr val="dk1"/>
                </a:solidFill>
              </a:rPr>
              <a:t> Fluency</a:t>
            </a:r>
            <a:r>
              <a:rPr lang="en">
                <a:solidFill>
                  <a:schemeClr val="dk1"/>
                </a:solidFill>
              </a:rPr>
              <a:t> are </a:t>
            </a:r>
            <a:r>
              <a:rPr lang="en">
                <a:solidFill>
                  <a:schemeClr val="dk1"/>
                </a:solidFill>
              </a:rPr>
              <a:t>evaluated</a:t>
            </a:r>
            <a:r>
              <a:rPr lang="en">
                <a:solidFill>
                  <a:schemeClr val="dk1"/>
                </a:solidFill>
              </a:rPr>
              <a:t> using two different NLP models.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Narrative </a:t>
            </a:r>
            <a:r>
              <a:rPr lang="en">
                <a:solidFill>
                  <a:schemeClr val="dk1"/>
                </a:solidFill>
              </a:rPr>
              <a:t>and</a:t>
            </a:r>
            <a:r>
              <a:rPr b="1" lang="en">
                <a:solidFill>
                  <a:schemeClr val="dk1"/>
                </a:solidFill>
              </a:rPr>
              <a:t> Ethics</a:t>
            </a:r>
            <a:r>
              <a:rPr lang="en">
                <a:solidFill>
                  <a:schemeClr val="dk1"/>
                </a:solidFill>
              </a:rPr>
              <a:t> are evaluated using human judgement.</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4a4ccbbb1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4a4ccbbb1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GPT3 is not deterministic. So if you run the same model 100 times, you get a score distribution. </a:t>
            </a:r>
            <a:endParaRPr/>
          </a:p>
          <a:p>
            <a:pPr indent="0" lvl="0" marL="0" rtl="0" algn="l">
              <a:spcBef>
                <a:spcPts val="0"/>
              </a:spcBef>
              <a:spcAft>
                <a:spcPts val="0"/>
              </a:spcAft>
              <a:buNone/>
            </a:pPr>
            <a:r>
              <a:rPr lang="en"/>
              <a:t>Our strategy is to favor the models that come with a high score on average, but a low standard deviation to ensure the consistency.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4a4ccbbb1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4a4ccbbb1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u="sng">
                <a:solidFill>
                  <a:srgbClr val="0097A7"/>
                </a:solidFill>
                <a:highlight>
                  <a:schemeClr val="lt1"/>
                </a:highlight>
                <a:hlinkClick r:id="rId2">
                  <a:extLst>
                    <a:ext uri="{A12FA001-AC4F-418D-AE19-62706E023703}">
                      <ahyp:hlinkClr val="tx"/>
                    </a:ext>
                  </a:extLst>
                </a:hlinkClick>
              </a:rPr>
              <a:t>https://www.memor-ai.com/dashboard.html</a:t>
            </a:r>
            <a:endParaRPr sz="1150">
              <a:solidFill>
                <a:schemeClr val="dk1"/>
              </a:solidFill>
              <a:highlight>
                <a:schemeClr val="lt1"/>
              </a:highlight>
            </a:endParaRPr>
          </a:p>
          <a:p>
            <a:pPr indent="0" lvl="0" marL="0" rtl="0" algn="l">
              <a:spcBef>
                <a:spcPts val="0"/>
              </a:spcBef>
              <a:spcAft>
                <a:spcPts val="0"/>
              </a:spcAft>
              <a:buNone/>
            </a:pPr>
            <a:r>
              <a:rPr lang="en" sz="1150">
                <a:solidFill>
                  <a:schemeClr val="dk1"/>
                </a:solidFill>
                <a:highlight>
                  <a:schemeClr val="lt1"/>
                </a:highlight>
              </a:rPr>
              <a:t>And we built a </a:t>
            </a:r>
            <a:r>
              <a:rPr lang="en" sz="1150">
                <a:solidFill>
                  <a:schemeClr val="dk1"/>
                </a:solidFill>
                <a:highlight>
                  <a:schemeClr val="lt1"/>
                </a:highlight>
              </a:rPr>
              <a:t>Tableau</a:t>
            </a:r>
            <a:r>
              <a:rPr lang="en" sz="1150">
                <a:solidFill>
                  <a:schemeClr val="dk1"/>
                </a:solidFill>
                <a:highlight>
                  <a:schemeClr val="lt1"/>
                </a:highlight>
              </a:rPr>
              <a:t> dashboard for analyzing the performance and pick our best model.</a:t>
            </a:r>
            <a:endParaRPr sz="1150">
              <a:solidFill>
                <a:schemeClr val="dk1"/>
              </a:solidFill>
              <a:highlight>
                <a:schemeClr val="lt1"/>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4a4ccbbb1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4a4ccbbb1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are scores for our best models. </a:t>
            </a:r>
            <a:endParaRPr/>
          </a:p>
          <a:p>
            <a:pPr indent="0" lvl="0" marL="0" rtl="0" algn="l">
              <a:spcBef>
                <a:spcPts val="0"/>
              </a:spcBef>
              <a:spcAft>
                <a:spcPts val="0"/>
              </a:spcAft>
              <a:buNone/>
            </a:pPr>
            <a:r>
              <a:rPr lang="en"/>
              <a:t>I want to do a deepdive into a few select analyses.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4a4ccbbb1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4a4ccbbb1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factual responses are evaluated by Recall. But the approach can be flawed.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is an example. Say the question is Who is your father?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true answer is Charles Honnold.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say the prediction is “Charles Honnold is NOT my father”.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recall in this case is 1. But the semantic is completely wrong.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unfortunately we don’t have a solution. But it shows how difficult it is to evaluate a generative language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4a4ccbbb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4a4ccbbb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Conrad Anker is a father and a mountaineer. Sometimes he writes </a:t>
            </a:r>
            <a:r>
              <a:rPr lang="en"/>
              <a:t>because he wants</a:t>
            </a:r>
            <a:r>
              <a:rPr lang="en"/>
              <a:t> his children </a:t>
            </a:r>
            <a:r>
              <a:rPr lang="en"/>
              <a:t>to know about his stories </a:t>
            </a:r>
            <a:r>
              <a:rPr lang="en"/>
              <a:t>in case he never returns from an expedition.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530543ce9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530543ce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also did an experiment.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Even if the training set stays exactly the same, we achieve a huge performance improvement in recall just by switching our factual model from Completion to Q&amp;A.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it is very important to pick the right model for the right prediction task.</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530543ce9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530543ce9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other experiment we did was to test if our model can deal with abstract, philosophical questions.</a:t>
            </a:r>
            <a:endParaRPr/>
          </a:p>
          <a:p>
            <a:pPr indent="0" lvl="0" marL="0" rtl="0" algn="l">
              <a:spcBef>
                <a:spcPts val="0"/>
              </a:spcBef>
              <a:spcAft>
                <a:spcPts val="0"/>
              </a:spcAft>
              <a:buNone/>
            </a:pPr>
            <a:r>
              <a:rPr lang="en"/>
              <a:t>An example is to ask: What do you think about fate?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 diagram of </a:t>
            </a:r>
            <a:r>
              <a:rPr lang="en">
                <a:solidFill>
                  <a:schemeClr val="dk1"/>
                </a:solidFill>
              </a:rPr>
              <a:t>fluency vs. relevance scores.</a:t>
            </a:r>
            <a:endParaRPr/>
          </a:p>
          <a:p>
            <a:pPr indent="0" lvl="0" marL="0" rtl="0" algn="l">
              <a:spcBef>
                <a:spcPts val="0"/>
              </a:spcBef>
              <a:spcAft>
                <a:spcPts val="0"/>
              </a:spcAft>
              <a:buNone/>
            </a:pPr>
            <a:r>
              <a:rPr lang="en"/>
              <a:t>And each dot is a different model we trained.</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530543ce9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530543ce9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that GPT3 in </a:t>
            </a:r>
            <a:r>
              <a:rPr lang="en"/>
              <a:t>general</a:t>
            </a:r>
            <a:r>
              <a:rPr lang="en"/>
              <a:t> performs better for non-</a:t>
            </a:r>
            <a:r>
              <a:rPr lang="en"/>
              <a:t>philosophical</a:t>
            </a:r>
            <a:r>
              <a:rPr lang="en"/>
              <a:t> questions.</a:t>
            </a:r>
            <a:endParaRPr/>
          </a:p>
          <a:p>
            <a:pPr indent="0" lvl="0" marL="0" rtl="0" algn="l">
              <a:spcBef>
                <a:spcPts val="0"/>
              </a:spcBef>
              <a:spcAft>
                <a:spcPts val="0"/>
              </a:spcAft>
              <a:buNone/>
            </a:pPr>
            <a:r>
              <a:rPr lang="en">
                <a:solidFill>
                  <a:schemeClr val="dk1"/>
                </a:solidFill>
              </a:rPr>
              <a:t>T</a:t>
            </a:r>
            <a:r>
              <a:rPr lang="en">
                <a:solidFill>
                  <a:schemeClr val="dk1"/>
                </a:solidFill>
              </a:rPr>
              <a:t>he plot on the right, which shows the performance for non-philosophical questions,  generally has the dots clustered to the upper right-hand  corner.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530543ce9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530543ce9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thing I want to mention is that our evaluation for ethics is binary.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there is any ethical concern with the response, the score will be zero. </a:t>
            </a:r>
            <a:endParaRPr/>
          </a:p>
          <a:p>
            <a:pPr indent="0" lvl="0" marL="0" rtl="0" algn="l">
              <a:spcBef>
                <a:spcPts val="0"/>
              </a:spcBef>
              <a:spcAft>
                <a:spcPts val="0"/>
              </a:spcAft>
              <a:buNone/>
            </a:pPr>
            <a:r>
              <a:rPr lang="en"/>
              <a:t>Ethical concern can be highly conditional and we want to stay conservative.</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530543ce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530543ce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2.5 min</a:t>
            </a:r>
            <a:endParaRPr/>
          </a:p>
          <a:p>
            <a:pPr indent="0" lvl="0" marL="0" rtl="0" algn="l">
              <a:spcBef>
                <a:spcPts val="0"/>
              </a:spcBef>
              <a:spcAft>
                <a:spcPts val="0"/>
              </a:spcAft>
              <a:buNone/>
            </a:pPr>
            <a:r>
              <a:rPr lang="en"/>
              <a:t>Alice</a:t>
            </a:r>
            <a:endParaRPr/>
          </a:p>
          <a:p>
            <a:pPr indent="0" lvl="0" marL="0" rtl="0" algn="l">
              <a:spcBef>
                <a:spcPts val="0"/>
              </a:spcBef>
              <a:spcAft>
                <a:spcPts val="0"/>
              </a:spcAft>
              <a:buNone/>
            </a:pPr>
            <a:r>
              <a:rPr lang="en"/>
              <a:t>So now we will do our second demo.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Remember to ask one question twice and explain that the generation is not deterministic, you can get a different answer each time, even if you turn the temperature to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Ask a Nonfactual question: how do you deal with fear? </a:t>
            </a:r>
            <a:endParaRPr/>
          </a:p>
          <a:p>
            <a:pPr indent="0" lvl="0" marL="0" rtl="0" algn="l">
              <a:spcBef>
                <a:spcPts val="0"/>
              </a:spcBef>
              <a:spcAft>
                <a:spcPts val="0"/>
              </a:spcAft>
              <a:buNone/>
            </a:pPr>
            <a:r>
              <a:rPr lang="en"/>
              <a:t>Factual question: What do you do for a living? who is your dad?</a:t>
            </a:r>
            <a:endParaRPr/>
          </a:p>
          <a:p>
            <a:pPr indent="0" lvl="0" marL="0" rtl="0" algn="l">
              <a:spcBef>
                <a:spcPts val="0"/>
              </a:spcBef>
              <a:spcAft>
                <a:spcPts val="0"/>
              </a:spcAft>
              <a:buNone/>
            </a:pPr>
            <a:r>
              <a:rPr lang="en"/>
              <a:t>Show Robert’s page and ask one question.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4a4ccbbb1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4a4ccbbb1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Future work include exploring other factual evaluation methods, adding the capability for the response to be return along with the relevant pictures to that response would make this product more complete.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I want to remind us that we’re not here to convince you that we have a perfect model of your loved one.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We’re here to convey that we explored how much we can capture a person given limited data and learned a few things along the way.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team hope that people can rejoice in interacting with the memories of their loved ones. Thank you for your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fc1f61483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cfc1f61483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2c0628a0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02c0628a0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will now take your questions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use GPT3 to </a:t>
            </a:r>
            <a:r>
              <a:rPr lang="en">
                <a:solidFill>
                  <a:schemeClr val="dk1"/>
                </a:solidFill>
              </a:rPr>
              <a:t>answer</a:t>
            </a:r>
            <a:r>
              <a:rPr lang="en">
                <a:solidFill>
                  <a:schemeClr val="dk1"/>
                </a:solidFill>
              </a:rPr>
              <a:t> them for us. Jokes.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2c0628a0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2c0628a0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some examples of responses</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310a2cd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0310a2cd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530543ce9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530543ce9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here are our two use cases: </a:t>
            </a:r>
            <a:endParaRPr>
              <a:solidFill>
                <a:schemeClr val="dk1"/>
              </a:solidFill>
            </a:endParaRPr>
          </a:p>
          <a:p>
            <a:pPr indent="0" lvl="0" marL="0" rtl="0" algn="l">
              <a:spcBef>
                <a:spcPts val="0"/>
              </a:spcBef>
              <a:spcAft>
                <a:spcPts val="0"/>
              </a:spcAft>
              <a:buNone/>
            </a:pPr>
            <a:r>
              <a:rPr lang="en">
                <a:solidFill>
                  <a:schemeClr val="dk1"/>
                </a:solidFill>
              </a:rPr>
              <a:t>First, people desire to know the stories of their loved ones.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 people want to preserve their own stories for their loved ones.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324a22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324a22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Frequency Penalty: decrease the model’s likelihood of repeating the same line verbatim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Range: -2 to 2 </a:t>
            </a:r>
            <a:endParaRPr>
              <a:solidFill>
                <a:schemeClr val="dk1"/>
              </a:solidFill>
            </a:endParaRPr>
          </a:p>
          <a:p>
            <a:pPr indent="0" lvl="0" marL="0" rtl="0" algn="l">
              <a:spcBef>
                <a:spcPts val="0"/>
              </a:spcBef>
              <a:spcAft>
                <a:spcPts val="0"/>
              </a:spcAft>
              <a:buNone/>
            </a:pPr>
            <a:r>
              <a:rPr lang="en"/>
              <a:t>All else being equal, you can see the change in response</a:t>
            </a:r>
            <a:endParaRPr/>
          </a:p>
          <a:p>
            <a:pPr indent="0" lvl="0" marL="0" rtl="0" algn="l">
              <a:spcBef>
                <a:spcPts val="0"/>
              </a:spcBef>
              <a:spcAft>
                <a:spcPts val="0"/>
              </a:spcAft>
              <a:buNone/>
            </a:pPr>
            <a:r>
              <a:rPr lang="en"/>
              <a:t>Temp: 0.2 here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0324a22a9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0324a22a9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Presence Penalty: increase the model’s likelihood of talking about new topics</a:t>
            </a:r>
            <a:endParaRPr>
              <a:solidFill>
                <a:schemeClr val="dk1"/>
              </a:solidFill>
            </a:endParaRPr>
          </a:p>
          <a:p>
            <a:pPr indent="0" lvl="0" marL="0" rtl="0" algn="l">
              <a:spcBef>
                <a:spcPts val="0"/>
              </a:spcBef>
              <a:spcAft>
                <a:spcPts val="0"/>
              </a:spcAft>
              <a:buNone/>
            </a:pPr>
            <a:r>
              <a:rPr lang="en"/>
              <a:t>All else equal, range from -2 to 2</a:t>
            </a:r>
            <a:endParaRPr/>
          </a:p>
          <a:p>
            <a:pPr indent="0" lvl="0" marL="0" rtl="0" algn="l">
              <a:spcBef>
                <a:spcPts val="0"/>
              </a:spcBef>
              <a:spcAft>
                <a:spcPts val="0"/>
              </a:spcAft>
              <a:buNone/>
            </a:pPr>
            <a:r>
              <a:rPr lang="en"/>
              <a:t>Temp is 0.2 here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324a22a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0324a22a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Temperature: sampling controls the randomness of the result, if you ask the same question, 0 will a consistent answer whereas 1 will be more creative.</a:t>
            </a:r>
            <a:endParaRPr sz="1050">
              <a:solidFill>
                <a:schemeClr val="dk1"/>
              </a:solidFill>
            </a:endParaRPr>
          </a:p>
          <a:p>
            <a:pPr indent="0" lvl="0" marL="0" rtl="0" algn="l">
              <a:spcBef>
                <a:spcPts val="0"/>
              </a:spcBef>
              <a:spcAft>
                <a:spcPts val="0"/>
              </a:spcAft>
              <a:buNone/>
            </a:pPr>
            <a:r>
              <a:rPr lang="en" sz="1050">
                <a:solidFill>
                  <a:schemeClr val="dk1"/>
                </a:solidFill>
              </a:rPr>
              <a:t>Higher values means the model will take more risks. Try 0.9 for more creative applications, and 0 (argmax sampling) for ones with a well-defined answer.</a:t>
            </a:r>
            <a:endParaRPr sz="1050">
              <a:solidFill>
                <a:schemeClr val="dk1"/>
              </a:solidFill>
            </a:endParaRPr>
          </a:p>
          <a:p>
            <a:pPr indent="0" lvl="0" marL="0" rtl="0" algn="l">
              <a:spcBef>
                <a:spcPts val="0"/>
              </a:spcBef>
              <a:spcAft>
                <a:spcPts val="0"/>
              </a:spcAft>
              <a:buNone/>
            </a:pPr>
            <a:r>
              <a:rPr lang="en" sz="1050">
                <a:solidFill>
                  <a:schemeClr val="dk1"/>
                </a:solidFill>
              </a:rPr>
              <a:t>You can see the </a:t>
            </a:r>
            <a:r>
              <a:rPr lang="en" sz="1050">
                <a:solidFill>
                  <a:schemeClr val="dk1"/>
                </a:solidFill>
              </a:rPr>
              <a:t>difficulty</a:t>
            </a:r>
            <a:r>
              <a:rPr lang="en" sz="1050">
                <a:solidFill>
                  <a:schemeClr val="dk1"/>
                </a:solidFill>
              </a:rPr>
              <a:t> in getting the right amount of each factor, this is why we fined tuned 31 models with different completion </a:t>
            </a:r>
            <a:r>
              <a:rPr lang="en" sz="1050">
                <a:solidFill>
                  <a:schemeClr val="dk1"/>
                </a:solidFill>
              </a:rPr>
              <a:t>parameters</a:t>
            </a:r>
            <a:r>
              <a:rPr lang="en" sz="1050">
                <a:solidFill>
                  <a:schemeClr val="dk1"/>
                </a:solidFill>
              </a:rPr>
              <a:t> to compare with their hyper </a:t>
            </a:r>
            <a:r>
              <a:rPr lang="en" sz="1050">
                <a:solidFill>
                  <a:schemeClr val="dk1"/>
                </a:solidFill>
              </a:rPr>
              <a:t>parameters</a:t>
            </a:r>
            <a:r>
              <a:rPr lang="en" sz="1050">
                <a:solidFill>
                  <a:schemeClr val="dk1"/>
                </a:solidFill>
              </a:rPr>
              <a:t> like batchsize and learning rate</a:t>
            </a:r>
            <a:endParaRPr sz="1050">
              <a:solidFill>
                <a:schemeClr val="dk1"/>
              </a:solidFill>
            </a:endParaRPr>
          </a:p>
          <a:p>
            <a:pPr indent="0" lvl="0" marL="0" rtl="0" algn="l">
              <a:spcBef>
                <a:spcPts val="0"/>
              </a:spcBef>
              <a:spcAft>
                <a:spcPts val="0"/>
              </a:spcAft>
              <a:buNone/>
            </a:pPr>
            <a:r>
              <a:t/>
            </a:r>
            <a:endParaRPr sz="105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500755d88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0500755d8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some trades off between having a question classified as a factual question vs an abstract/non-factual question. </a:t>
            </a:r>
            <a:endParaRPr/>
          </a:p>
          <a:p>
            <a:pPr indent="0" lvl="0" marL="0" rtl="0" algn="l">
              <a:spcBef>
                <a:spcPts val="0"/>
              </a:spcBef>
              <a:spcAft>
                <a:spcPts val="0"/>
              </a:spcAft>
              <a:buNone/>
            </a:pPr>
            <a:r>
              <a:rPr lang="en"/>
              <a:t>For example, asking the same question but using two different model to answer it to test for the difference in response to this question, we can see that the Q&amp;A model on the left answers it a lot shorter, more blunt as compared to the right with Completion model’s response which is more thoughtful.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2c0628a0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2c0628a0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4a4ccbbb1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4a4ccbbb1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2c0628a0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2c0628a0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0530543ce9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0530543ce9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some examples of responses</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4a4ccbbb1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4a4ccbbb1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evaluate the 3 response models, </a:t>
            </a:r>
            <a:r>
              <a:rPr lang="en">
                <a:solidFill>
                  <a:schemeClr val="dk1"/>
                </a:solidFill>
              </a:rPr>
              <a:t>we built a total of 4 different test sets.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want to point out that </a:t>
            </a:r>
            <a:r>
              <a:rPr lang="en">
                <a:solidFill>
                  <a:schemeClr val="dk1"/>
                </a:solidFill>
              </a:rPr>
              <a:t>Inference Q&amp;A and Abstract Q&amp;A are similar but Abstract Q&amp;A includes questions that are way more abstract and philosophical. An example is “What do you think about fate?”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4a4ccbbb1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4a4ccbbb1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or Fluency and Relevancy, we use two different NLP models for evaluation: RoBERTa, and Sentence BERT. </a:t>
            </a:r>
            <a:r>
              <a:rPr lang="en">
                <a:solidFill>
                  <a:schemeClr val="dk1"/>
                </a:solidFill>
              </a:rPr>
              <a:t>Sentence BERT in particular is used to compute a cosine similarity between predictions and true labels.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Skip:</a:t>
            </a:r>
            <a:endParaRPr/>
          </a:p>
          <a:p>
            <a:pPr indent="0" lvl="0" marL="0" rtl="0" algn="l">
              <a:spcBef>
                <a:spcPts val="0"/>
              </a:spcBef>
              <a:spcAft>
                <a:spcPts val="0"/>
              </a:spcAft>
              <a:buNone/>
            </a:pPr>
            <a:r>
              <a:rPr lang="en"/>
              <a:t>Fluency is a score from 0 to 1, and Relevancy is simply cosine </a:t>
            </a:r>
            <a:r>
              <a:rPr lang="en"/>
              <a:t>similarity between the true label and prediction</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310a2cd0e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310a2cd0e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MemorAI provides the solution: It is an interactive platform where you can find stories told by your loved ones.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MVP, we choose to build a profile for Alex Honnold, the climber who free soloed the Half Dome. And now, we will do our first demo to help you understand what MemorAI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https://www.memor-ai.com/main-alex.html#</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02c0628a0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02c0628a0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some trades off between having a question classified as a factual question vs an abstract/non-factual question. </a:t>
            </a:r>
            <a:endParaRPr/>
          </a:p>
          <a:p>
            <a:pPr indent="0" lvl="0" marL="0" rtl="0" algn="l">
              <a:spcBef>
                <a:spcPts val="0"/>
              </a:spcBef>
              <a:spcAft>
                <a:spcPts val="0"/>
              </a:spcAft>
              <a:buNone/>
            </a:pPr>
            <a:r>
              <a:rPr lang="en"/>
              <a:t>For example, asking the same question but using two different model to answer it to test for the difference in response to this question, we can see that the Q&amp;A model on the left answers it a lot shorter, more blunt as compared to the right with Completion model’s response which is more thoughtful.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34b112d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034b112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530543ce9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530543ce9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thing I want to mention is that our evaluation for ethics is binary.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there is any ethical concern with the response, the score will be zero. </a:t>
            </a:r>
            <a:endParaRPr/>
          </a:p>
          <a:p>
            <a:pPr indent="0" lvl="0" marL="0" rtl="0" algn="l">
              <a:spcBef>
                <a:spcPts val="0"/>
              </a:spcBef>
              <a:spcAft>
                <a:spcPts val="0"/>
              </a:spcAft>
              <a:buNone/>
            </a:pPr>
            <a:r>
              <a:rPr lang="en"/>
              <a:t>We want it to be binary because ethical concern can be highly conditional and we want to stay conservative.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here is an example of a potentially harmful response. </a:t>
            </a:r>
            <a:endParaRPr/>
          </a:p>
          <a:p>
            <a:pPr indent="0" lvl="0" marL="0" rtl="0" algn="l">
              <a:spcBef>
                <a:spcPts val="0"/>
              </a:spcBef>
              <a:spcAft>
                <a:spcPts val="0"/>
              </a:spcAft>
              <a:buNone/>
            </a:pPr>
            <a:r>
              <a:rPr lang="en"/>
              <a:t>The model response is pretty much saying that Alex Honnold will die because of climbing.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03229cd93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03229cd93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what how important it is to classify the question type correctly. </a:t>
            </a:r>
            <a:br>
              <a:rPr lang="en"/>
            </a:br>
            <a:r>
              <a:rPr lang="en"/>
              <a:t>In this </a:t>
            </a:r>
            <a:r>
              <a:rPr lang="en"/>
              <a:t>example, there are some thoughts on the darker side of Alex, if the question is classified as Non-factual, the completion model response will be unpredictable. But, if we can catch these and make sure that the question is classified as factual, then the response is more predictable.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0530543ce9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0530543ce9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some examples of responses</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0500755d8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0500755d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02d29a81c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02d29a81c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r>
              <a:rPr lang="en"/>
              <a:t>:</a:t>
            </a:r>
            <a:endParaRPr/>
          </a:p>
          <a:p>
            <a:pPr indent="0" lvl="0" marL="0" rtl="0" algn="l">
              <a:spcBef>
                <a:spcPts val="0"/>
              </a:spcBef>
              <a:spcAft>
                <a:spcPts val="0"/>
              </a:spcAft>
              <a:buNone/>
            </a:pPr>
            <a:r>
              <a:rPr lang="en">
                <a:solidFill>
                  <a:schemeClr val="dk1"/>
                </a:solidFill>
              </a:rPr>
              <a:t>This leads us to the experiment we ran for the similarity threshold. Given we have to minimize False Positives, precision and specificity are important metrics us to optimize. From this empirical analysis, we are choosing 0.35 as the similarity score threshold for th</a:t>
            </a:r>
            <a:r>
              <a:rPr lang="en" sz="1000">
                <a:solidFill>
                  <a:schemeClr val="dk1"/>
                </a:solidFill>
              </a:rPr>
              <a:t>e </a:t>
            </a:r>
            <a:r>
              <a:rPr lang="en" sz="1000">
                <a:solidFill>
                  <a:srgbClr val="434343"/>
                </a:solidFill>
              </a:rPr>
              <a:t>guardrail system. So, for the input question, if the similarity score is greater than 0.35, MemorAI will provide answer. Otherwise it will not.</a:t>
            </a:r>
            <a:endParaRPr sz="1000">
              <a:solidFill>
                <a:srgbClr val="434343"/>
              </a:solidFill>
            </a:endParaRPr>
          </a:p>
          <a:p>
            <a:pPr indent="0" lvl="0" marL="0" rtl="0" algn="l">
              <a:spcBef>
                <a:spcPts val="0"/>
              </a:spcBef>
              <a:spcAft>
                <a:spcPts val="0"/>
              </a:spcAft>
              <a:buNone/>
            </a:pPr>
            <a:r>
              <a:t/>
            </a:r>
            <a:endParaRPr sz="1000">
              <a:solidFill>
                <a:srgbClr val="434343"/>
              </a:solidFill>
            </a:endParaRPr>
          </a:p>
          <a:p>
            <a:pPr indent="0" lvl="0" marL="0" rtl="0" algn="l">
              <a:spcBef>
                <a:spcPts val="0"/>
              </a:spcBef>
              <a:spcAft>
                <a:spcPts val="0"/>
              </a:spcAft>
              <a:buNone/>
            </a:pPr>
            <a:r>
              <a:rPr lang="en" sz="1000">
                <a:solidFill>
                  <a:srgbClr val="434343"/>
                </a:solidFill>
              </a:rPr>
              <a:t>Next Alice will talk about the response models.</a:t>
            </a:r>
            <a:endParaRPr sz="1000">
              <a:solidFill>
                <a:srgbClr val="434343"/>
              </a:solidFill>
            </a:endParaRPr>
          </a:p>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2d29a81c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2d29a81c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r>
              <a:rPr lang="en"/>
              <a:t>:</a:t>
            </a:r>
            <a:endParaRPr/>
          </a:p>
          <a:p>
            <a:pPr indent="0" lvl="0" marL="0" rtl="0" algn="l">
              <a:spcBef>
                <a:spcPts val="0"/>
              </a:spcBef>
              <a:spcAft>
                <a:spcPts val="0"/>
              </a:spcAft>
              <a:buNone/>
            </a:pPr>
            <a:r>
              <a:rPr lang="en"/>
              <a:t>We conducted an experiment for our guardrails.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hypothesis was that the sentences pulled from a related context will have high similarity scores compared to the unrelated random sentences.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validate this, we did 90-10 split of  Alex Honnold </a:t>
            </a:r>
            <a:r>
              <a:rPr lang="en"/>
              <a:t>dataset</a:t>
            </a:r>
            <a:r>
              <a:rPr lang="en"/>
              <a:t> to form our test set. We then augmented it with random unrelated sentences from Wikipedia so that we have both related and unrelated context in our test set to find similarity scores for.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310a2cd0e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0310a2cd0e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None/>
            </a:pPr>
            <a:r>
              <a:rPr lang="en">
                <a:solidFill>
                  <a:schemeClr val="dk1"/>
                </a:solidFill>
              </a:rPr>
              <a:t>We conducted an experiment for our guardrails.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Our hypothesis was that the sentences pulled from a related context will have high similarity scores compared to the unrelated random sentences.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validate this, we did 90-10 split of  Alex Honnold dataset to form our test set. We then augmented it with random unrelated sentences from Wikipedia so that we have both related and unrelated context in our test set to find similarity scores for.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tested for 2 models using the test data : BERTopic and Universal Sentence Encoder. </a:t>
            </a:r>
            <a:r>
              <a:rPr lang="en"/>
              <a:t>Here are the similarity score distributions of the two models for the related and unrelated context.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notice that the similarity score distributions have marginally better separation with BERTopic model that is the model we are choosing to implement our guardrails for the V1 of our MVP.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3229cd93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3229cd93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None/>
            </a:pPr>
            <a:r>
              <a:rPr lang="en"/>
              <a:t>Here is a visualization of the extracted topics and related top scoring words from the BERTopic model.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Next, Tim will walk us through the evaluation framework for our product.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4a4ccbbb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4a4ccbbb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Ajit: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Behind the scene, MemorAI consists of a total of 7 language models. 2 for guardrail, 3 for response generation, and 2 for evaluation.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060bdaff2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060bdaff2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Hello everyone. This is team MemorAI. MemorAI is a platform where you can find memories of your loved ones.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Product: 1.5 min (Tim)</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Data: 1 min (Ajit)</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Pipeline: 2 min (Alice)</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Guardrail: 1.5 min (Content Filtering + BERTopic) (Ajit)</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Response: 2 min (Classification + Q&amp;A + Completion) (Alice)</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Evaluation: for Completion, Q&amp;A, Classification (showing dashboard) - 2.5 min (Tim)</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Demo: 2.5 min (relevant question factual, relevant question abstract, non relevant failed anwswer, nonsensical question) (Alice)</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Future work: 0.5 min (Alice)</a:t>
            </a:r>
            <a:endParaRPr sz="1150">
              <a:solidFill>
                <a:srgbClr val="1D1C1D"/>
              </a:solidFill>
              <a:highlight>
                <a:srgbClr val="F8F8F8"/>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5699c5f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5699c5f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05699c5fc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05699c5fc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2c0628a0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2c0628a0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Ajit: Time: 1 min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Let's</a:t>
            </a:r>
            <a:r>
              <a:rPr lang="en" sz="1000">
                <a:solidFill>
                  <a:schemeClr val="dk1"/>
                </a:solidFill>
              </a:rPr>
              <a:t> talk about how we prepared the training data.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First of all, we need a lot of text data available in order to do this at a decent level. This would be done through as many interviews of the person as possible.</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For the purposes of this project and demo, we chose a public figure (Alex Honnold - well known rock climber) for whom we could find decent amount of data in first-person on the web.</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For another representative person, we have our friend Robert Louka who accepted our request to volunteer. We interviewed Robert in 2 sessions and used a blog as well.</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All the video and audio recordings were transcribed and curated to text data. And this becomes our train data.</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Alex: </a:t>
            </a:r>
            <a:r>
              <a:rPr lang="en" sz="1000">
                <a:solidFill>
                  <a:schemeClr val="dk1"/>
                </a:solidFill>
              </a:rPr>
              <a:t>364KB of Text</a:t>
            </a:r>
            <a:endParaRPr sz="1000">
              <a:solidFill>
                <a:schemeClr val="dk1"/>
              </a:solidFill>
            </a:endParaRPr>
          </a:p>
          <a:p>
            <a:pPr indent="0" lvl="0" marL="0" rtl="0" algn="l">
              <a:spcBef>
                <a:spcPts val="0"/>
              </a:spcBef>
              <a:spcAft>
                <a:spcPts val="0"/>
              </a:spcAft>
              <a:buNone/>
            </a:pPr>
            <a:r>
              <a:rPr lang="en" sz="1000">
                <a:solidFill>
                  <a:schemeClr val="dk1"/>
                </a:solidFill>
              </a:rPr>
              <a:t>Robert: 114KB of Text</a:t>
            </a:r>
            <a:endParaRPr sz="1000">
              <a:solidFill>
                <a:schemeClr val="dk1"/>
              </a:solidFill>
            </a:endParaRPr>
          </a:p>
          <a:p>
            <a:pPr indent="0" lvl="0" marL="0" rtl="0" algn="ctr">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4d0508aa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4d0508aa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1 min</a:t>
            </a:r>
            <a:endParaRPr/>
          </a:p>
          <a:p>
            <a:pPr indent="0" lvl="0" marL="0" rtl="0" algn="l">
              <a:spcBef>
                <a:spcPts val="0"/>
              </a:spcBef>
              <a:spcAft>
                <a:spcPts val="0"/>
              </a:spcAft>
              <a:buNone/>
            </a:pPr>
            <a:r>
              <a:rPr lang="en"/>
              <a:t>Alice</a:t>
            </a:r>
            <a:endParaRPr/>
          </a:p>
          <a:p>
            <a:pPr indent="0" lvl="0" marL="0" rtl="0" algn="l">
              <a:spcBef>
                <a:spcPts val="0"/>
              </a:spcBef>
              <a:spcAft>
                <a:spcPts val="0"/>
              </a:spcAft>
              <a:buNone/>
            </a:pPr>
            <a:r>
              <a:rPr lang="en"/>
              <a:t>Here is a project pipeline. Let me walk you through each component.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4abf7e5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4abf7e5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rPr lang="en"/>
              <a:t>Let’s suppose the father is Alex Honnold and his </a:t>
            </a:r>
            <a:r>
              <a:rPr lang="en"/>
              <a:t>daughter</a:t>
            </a:r>
            <a:r>
              <a:rPr lang="en"/>
              <a:t> is Sarah Honnold.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starting with the data that Ajit talked about, Alex’s data gets converted into text, cleaned and goes into storage. Next, it gets fed into BERtopic for topic modeling, this gives us a topic similarity threshold that Ajit will explain next. The data also gets fed into our GPT3 Completion model for fine-tuning.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evaluated the our models in a framework that Tim will explain soon.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when Sarah logs on to</a:t>
            </a:r>
            <a:r>
              <a:rPr lang="en"/>
              <a:t> interact with our deployed model, she can ask questions and get back responses in Alex’s likeness.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inference model is deployed via FastAPI on an EC2 instance.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SzPts val="20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55600" lvl="0" marL="457200">
              <a:spcBef>
                <a:spcPts val="0"/>
              </a:spcBef>
              <a:spcAft>
                <a:spcPts val="0"/>
              </a:spcAft>
              <a:buSzPts val="20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55600" lvl="0" marL="457200">
              <a:spcBef>
                <a:spcPts val="0"/>
              </a:spcBef>
              <a:spcAft>
                <a:spcPts val="0"/>
              </a:spcAft>
              <a:buSzPts val="20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000"/>
              <a:buNone/>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434343"/>
              </a:buClr>
              <a:buSzPts val="3200"/>
              <a:buFont typeface="Lato Light"/>
              <a:buNone/>
              <a:defRPr sz="3200">
                <a:solidFill>
                  <a:srgbClr val="434343"/>
                </a:solidFill>
                <a:latin typeface="Lato Light"/>
                <a:ea typeface="Lato Light"/>
                <a:cs typeface="Lato Light"/>
                <a:sym typeface="Lato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55600" lvl="0" marL="457200">
              <a:lnSpc>
                <a:spcPct val="115000"/>
              </a:lnSpc>
              <a:spcBef>
                <a:spcPts val="0"/>
              </a:spcBef>
              <a:spcAft>
                <a:spcPts val="0"/>
              </a:spcAft>
              <a:buClr>
                <a:srgbClr val="434343"/>
              </a:buClr>
              <a:buSzPts val="2000"/>
              <a:buFont typeface="Lato Light"/>
              <a:buChar char="●"/>
              <a:defRPr sz="2000">
                <a:solidFill>
                  <a:srgbClr val="434343"/>
                </a:solidFill>
                <a:latin typeface="Lato Light"/>
                <a:ea typeface="Lato Light"/>
                <a:cs typeface="Lato Light"/>
                <a:sym typeface="Lato Light"/>
              </a:defRPr>
            </a:lvl1pPr>
            <a:lvl2pPr indent="-317500" lvl="1" marL="9144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2pPr>
            <a:lvl3pPr indent="-317500" lvl="2" marL="13716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3pPr>
            <a:lvl4pPr indent="-317500" lvl="3" marL="18288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4pPr>
            <a:lvl5pPr indent="-317500" lvl="4" marL="22860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5pPr>
            <a:lvl6pPr indent="-317500" lvl="5" marL="27432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6pPr>
            <a:lvl7pPr indent="-317500" lvl="6" marL="32004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7pPr>
            <a:lvl8pPr indent="-317500" lvl="7" marL="36576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8pPr>
            <a:lvl9pPr indent="-317500" lvl="8" marL="41148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175"/>
            <a:ext cx="85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rot="5400000">
            <a:off x="4486800" y="-4486975"/>
            <a:ext cx="85200" cy="9058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 name="Google Shape;11;p1"/>
          <p:cNvSpPr/>
          <p:nvPr/>
        </p:nvSpPr>
        <p:spPr>
          <a:xfrm rot="5400000">
            <a:off x="4572000" y="570025"/>
            <a:ext cx="85200" cy="9058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 name="Google Shape;12;p1"/>
          <p:cNvSpPr/>
          <p:nvPr/>
        </p:nvSpPr>
        <p:spPr>
          <a:xfrm>
            <a:off x="9058800" y="0"/>
            <a:ext cx="85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30.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66.png"/><Relationship Id="rId4" Type="http://schemas.openxmlformats.org/officeDocument/2006/relationships/image" Target="../media/image38.jpg"/><Relationship Id="rId5" Type="http://schemas.openxmlformats.org/officeDocument/2006/relationships/image" Target="../media/image39.png"/><Relationship Id="rId6" Type="http://schemas.openxmlformats.org/officeDocument/2006/relationships/image" Target="../media/image46.png"/><Relationship Id="rId7" Type="http://schemas.openxmlformats.org/officeDocument/2006/relationships/image" Target="../media/image41.jpg"/><Relationship Id="rId8"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9.jp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5.jpg"/><Relationship Id="rId4" Type="http://schemas.openxmlformats.org/officeDocument/2006/relationships/image" Target="../media/image4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8.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6.png"/><Relationship Id="rId4" Type="http://schemas.openxmlformats.org/officeDocument/2006/relationships/image" Target="../media/image57.png"/><Relationship Id="rId5" Type="http://schemas.openxmlformats.org/officeDocument/2006/relationships/image" Target="../media/image30.png"/><Relationship Id="rId6"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9.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5.png"/><Relationship Id="rId4" Type="http://schemas.openxmlformats.org/officeDocument/2006/relationships/image" Target="../media/image67.jpg"/><Relationship Id="rId5" Type="http://schemas.openxmlformats.org/officeDocument/2006/relationships/image" Target="../media/image65.png"/><Relationship Id="rId6" Type="http://schemas.openxmlformats.org/officeDocument/2006/relationships/image" Target="../media/image68.png"/><Relationship Id="rId7" Type="http://schemas.openxmlformats.org/officeDocument/2006/relationships/image" Target="../media/image62.png"/><Relationship Id="rId8"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6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6.jpg"/><Relationship Id="rId6" Type="http://schemas.openxmlformats.org/officeDocument/2006/relationships/image" Target="../media/image4.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descr="teaser_0.jpeg" id="58" name="Google Shape;58;p13"/>
          <p:cNvPicPr preferRelativeResize="0"/>
          <p:nvPr/>
        </p:nvPicPr>
        <p:blipFill>
          <a:blip r:embed="rId3">
            <a:alphaModFix/>
          </a:blip>
          <a:stretch>
            <a:fillRect/>
          </a:stretch>
        </p:blipFill>
        <p:spPr>
          <a:xfrm>
            <a:off x="3075875" y="745528"/>
            <a:ext cx="2932250" cy="2932250"/>
          </a:xfrm>
          <a:prstGeom prst="rect">
            <a:avLst/>
          </a:prstGeom>
          <a:noFill/>
          <a:ln>
            <a:noFill/>
          </a:ln>
        </p:spPr>
      </p:pic>
      <p:sp>
        <p:nvSpPr>
          <p:cNvPr id="59" name="Google Shape;59;p13"/>
          <p:cNvSpPr txBox="1"/>
          <p:nvPr>
            <p:ph idx="1" type="subTitle"/>
          </p:nvPr>
        </p:nvSpPr>
        <p:spPr>
          <a:xfrm>
            <a:off x="311700" y="3214675"/>
            <a:ext cx="8520600" cy="125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solidFill>
                  <a:srgbClr val="000000"/>
                </a:solidFill>
                <a:latin typeface="Lato Light"/>
                <a:ea typeface="Lato Light"/>
                <a:cs typeface="Lato Light"/>
                <a:sym typeface="Lato Light"/>
              </a:rPr>
              <a:t>Alice Hua, Ajit Barhate, Tim Chen</a:t>
            </a:r>
            <a:endParaRPr sz="800">
              <a:solidFill>
                <a:srgbClr val="000000"/>
              </a:solidFill>
            </a:endParaRPr>
          </a:p>
          <a:p>
            <a:pPr indent="0" lvl="0" marL="0" rtl="0" algn="ctr">
              <a:spcBef>
                <a:spcPts val="0"/>
              </a:spcBef>
              <a:spcAft>
                <a:spcPts val="0"/>
              </a:spcAft>
              <a:buNone/>
            </a:pPr>
            <a:r>
              <a:rPr lang="en" sz="1000"/>
              <a:t>MIDS Capstone - Fall 2021</a:t>
            </a:r>
            <a:br>
              <a:rPr lang="en" sz="1000"/>
            </a:br>
            <a:r>
              <a:rPr lang="en" sz="1000"/>
              <a:t>www.memor-ai.com</a:t>
            </a:r>
            <a:endParaRPr sz="1000"/>
          </a:p>
          <a:p>
            <a:pPr indent="0" lvl="0" marL="0" rtl="0" algn="ctr">
              <a:spcBef>
                <a:spcPts val="0"/>
              </a:spcBef>
              <a:spcAft>
                <a:spcPts val="0"/>
              </a:spcAft>
              <a:buNone/>
            </a:pPr>
            <a:r>
              <a:t/>
            </a:r>
            <a:endParaRPr sz="1000"/>
          </a:p>
          <a:p>
            <a:pPr indent="0" lvl="0" marL="0" rtl="0" algn="l">
              <a:spcBef>
                <a:spcPts val="0"/>
              </a:spcBef>
              <a:spcAft>
                <a:spcPts val="0"/>
              </a:spcAft>
              <a:buNone/>
            </a:pPr>
            <a:r>
              <a:t/>
            </a:r>
            <a:endParaRPr sz="1400">
              <a:latin typeface="Lato"/>
              <a:ea typeface="Lato"/>
              <a:cs typeface="Lato"/>
              <a:sym typeface="Lato"/>
            </a:endParaRPr>
          </a:p>
        </p:txBody>
      </p:sp>
      <p:pic>
        <p:nvPicPr>
          <p:cNvPr id="60" name="Google Shape;60;p13"/>
          <p:cNvPicPr preferRelativeResize="0"/>
          <p:nvPr/>
        </p:nvPicPr>
        <p:blipFill>
          <a:blip r:embed="rId4">
            <a:alphaModFix/>
          </a:blip>
          <a:stretch>
            <a:fillRect/>
          </a:stretch>
        </p:blipFill>
        <p:spPr>
          <a:xfrm>
            <a:off x="7619175" y="4692750"/>
            <a:ext cx="1295751" cy="265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395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Predictive Pipeline</a:t>
            </a:r>
            <a:endParaRPr/>
          </a:p>
        </p:txBody>
      </p:sp>
      <p:pic>
        <p:nvPicPr>
          <p:cNvPr id="145" name="Google Shape;145;p22"/>
          <p:cNvPicPr preferRelativeResize="0"/>
          <p:nvPr/>
        </p:nvPicPr>
        <p:blipFill>
          <a:blip r:embed="rId3">
            <a:alphaModFix/>
          </a:blip>
          <a:stretch>
            <a:fillRect/>
          </a:stretch>
        </p:blipFill>
        <p:spPr>
          <a:xfrm>
            <a:off x="1788650" y="1079425"/>
            <a:ext cx="1697750" cy="3700027"/>
          </a:xfrm>
          <a:prstGeom prst="rect">
            <a:avLst/>
          </a:prstGeom>
          <a:noFill/>
          <a:ln>
            <a:noFill/>
          </a:ln>
        </p:spPr>
      </p:pic>
      <p:sp>
        <p:nvSpPr>
          <p:cNvPr id="146" name="Google Shape;146;p22"/>
          <p:cNvSpPr txBox="1"/>
          <p:nvPr/>
        </p:nvSpPr>
        <p:spPr>
          <a:xfrm>
            <a:off x="4873525" y="1027263"/>
            <a:ext cx="236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Why do you love climbing?</a:t>
            </a:r>
            <a:endParaRPr sz="1000"/>
          </a:p>
        </p:txBody>
      </p:sp>
      <p:sp>
        <p:nvSpPr>
          <p:cNvPr id="147" name="Google Shape;147;p22"/>
          <p:cNvSpPr/>
          <p:nvPr/>
        </p:nvSpPr>
        <p:spPr>
          <a:xfrm>
            <a:off x="5226175" y="1563675"/>
            <a:ext cx="1664400" cy="646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Can the question be answered?</a:t>
            </a:r>
            <a:endParaRPr sz="1000"/>
          </a:p>
        </p:txBody>
      </p:sp>
      <p:sp>
        <p:nvSpPr>
          <p:cNvPr id="148" name="Google Shape;148;p22"/>
          <p:cNvSpPr/>
          <p:nvPr/>
        </p:nvSpPr>
        <p:spPr>
          <a:xfrm>
            <a:off x="5218250" y="2407874"/>
            <a:ext cx="1759500" cy="97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Generate response</a:t>
            </a:r>
            <a:endParaRPr sz="1000"/>
          </a:p>
        </p:txBody>
      </p:sp>
      <p:sp>
        <p:nvSpPr>
          <p:cNvPr id="149" name="Google Shape;149;p22"/>
          <p:cNvSpPr/>
          <p:nvPr/>
        </p:nvSpPr>
        <p:spPr>
          <a:xfrm>
            <a:off x="5265800" y="3647950"/>
            <a:ext cx="1664400" cy="572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Is the response ok to return?</a:t>
            </a:r>
            <a:endParaRPr sz="1000"/>
          </a:p>
        </p:txBody>
      </p:sp>
      <p:sp>
        <p:nvSpPr>
          <p:cNvPr id="150" name="Google Shape;150;p22"/>
          <p:cNvSpPr txBox="1"/>
          <p:nvPr/>
        </p:nvSpPr>
        <p:spPr>
          <a:xfrm>
            <a:off x="4354500" y="4392738"/>
            <a:ext cx="447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Why do I love climbing? I mean, it's just a way to experience life at its most extreme. You know, you're using your body in ways that it was never designed for and so you're kind of testing the limits of human performance.</a:t>
            </a:r>
            <a:endParaRPr sz="1000"/>
          </a:p>
        </p:txBody>
      </p:sp>
      <p:cxnSp>
        <p:nvCxnSpPr>
          <p:cNvPr id="151" name="Google Shape;151;p22"/>
          <p:cNvCxnSpPr>
            <a:stCxn id="146" idx="2"/>
            <a:endCxn id="147" idx="0"/>
          </p:cNvCxnSpPr>
          <p:nvPr/>
        </p:nvCxnSpPr>
        <p:spPr>
          <a:xfrm>
            <a:off x="6058375" y="1365963"/>
            <a:ext cx="0" cy="1977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22"/>
          <p:cNvCxnSpPr/>
          <p:nvPr/>
        </p:nvCxnSpPr>
        <p:spPr>
          <a:xfrm>
            <a:off x="6058375" y="2209363"/>
            <a:ext cx="0" cy="1977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22"/>
          <p:cNvCxnSpPr>
            <a:endCxn id="149" idx="0"/>
          </p:cNvCxnSpPr>
          <p:nvPr/>
        </p:nvCxnSpPr>
        <p:spPr>
          <a:xfrm>
            <a:off x="6098000" y="3378250"/>
            <a:ext cx="0" cy="26970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p22"/>
          <p:cNvCxnSpPr/>
          <p:nvPr/>
        </p:nvCxnSpPr>
        <p:spPr>
          <a:xfrm>
            <a:off x="6098000" y="4220638"/>
            <a:ext cx="0" cy="197700"/>
          </a:xfrm>
          <a:prstGeom prst="straightConnector1">
            <a:avLst/>
          </a:prstGeom>
          <a:noFill/>
          <a:ln cap="flat" cmpd="sng" w="9525">
            <a:solidFill>
              <a:schemeClr val="dk2"/>
            </a:solidFill>
            <a:prstDash val="solid"/>
            <a:round/>
            <a:headEnd len="med" w="med" type="none"/>
            <a:tailEnd len="med" w="med" type="triangle"/>
          </a:ln>
        </p:spPr>
      </p:cxnSp>
      <p:sp>
        <p:nvSpPr>
          <p:cNvPr id="155" name="Google Shape;155;p22"/>
          <p:cNvSpPr/>
          <p:nvPr/>
        </p:nvSpPr>
        <p:spPr>
          <a:xfrm>
            <a:off x="4881250" y="1034350"/>
            <a:ext cx="2314200" cy="33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4873525" y="1372900"/>
            <a:ext cx="2314200" cy="880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4873525" y="2209375"/>
            <a:ext cx="2314200" cy="120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4881250" y="3379175"/>
            <a:ext cx="2314200" cy="880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4411400" y="4222575"/>
            <a:ext cx="4329600" cy="83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Pipeline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Guardrails -&gt; </a:t>
            </a:r>
            <a:r>
              <a:rPr lang="en" sz="1000">
                <a:solidFill>
                  <a:schemeClr val="dk1"/>
                </a:solidFill>
                <a:latin typeface="Lato Light"/>
                <a:ea typeface="Lato Light"/>
                <a:cs typeface="Lato Light"/>
                <a:sym typeface="Lato Light"/>
              </a:rPr>
              <a:t>Response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700"/>
                                        <p:tgtEl>
                                          <p:spTgt spid="155"/>
                                        </p:tgtEl>
                                        <p:attrNameLst>
                                          <p:attrName>ppt_x</p:attrName>
                                        </p:attrNameLst>
                                      </p:cBhvr>
                                      <p:tavLst>
                                        <p:tav fmla="" tm="0">
                                          <p:val>
                                            <p:strVal val="#ppt_x"/>
                                          </p:val>
                                        </p:tav>
                                        <p:tav fmla="" tm="100000">
                                          <p:val>
                                            <p:strVal val="#ppt_x+1"/>
                                          </p:val>
                                        </p:tav>
                                      </p:tavLst>
                                    </p:anim>
                                    <p:set>
                                      <p:cBhvr>
                                        <p:cTn dur="1" fill="hold">
                                          <p:stCondLst>
                                            <p:cond delay="700"/>
                                          </p:stCondLst>
                                        </p:cTn>
                                        <p:tgtEl>
                                          <p:spTgt spid="1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700"/>
                                        <p:tgtEl>
                                          <p:spTgt spid="156"/>
                                        </p:tgtEl>
                                        <p:attrNameLst>
                                          <p:attrName>ppt_x</p:attrName>
                                        </p:attrNameLst>
                                      </p:cBhvr>
                                      <p:tavLst>
                                        <p:tav fmla="" tm="0">
                                          <p:val>
                                            <p:strVal val="#ppt_x"/>
                                          </p:val>
                                        </p:tav>
                                        <p:tav fmla="" tm="100000">
                                          <p:val>
                                            <p:strVal val="#ppt_x+1"/>
                                          </p:val>
                                        </p:tav>
                                      </p:tavLst>
                                    </p:anim>
                                    <p:set>
                                      <p:cBhvr>
                                        <p:cTn dur="1" fill="hold">
                                          <p:stCondLst>
                                            <p:cond delay="700"/>
                                          </p:stCondLst>
                                        </p:cTn>
                                        <p:tgtEl>
                                          <p:spTgt spid="1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600"/>
                                        <p:tgtEl>
                                          <p:spTgt spid="157"/>
                                        </p:tgtEl>
                                        <p:attrNameLst>
                                          <p:attrName>ppt_x</p:attrName>
                                        </p:attrNameLst>
                                      </p:cBhvr>
                                      <p:tavLst>
                                        <p:tav fmla="" tm="0">
                                          <p:val>
                                            <p:strVal val="#ppt_x"/>
                                          </p:val>
                                        </p:tav>
                                        <p:tav fmla="" tm="100000">
                                          <p:val>
                                            <p:strVal val="#ppt_x+1"/>
                                          </p:val>
                                        </p:tav>
                                      </p:tavLst>
                                    </p:anim>
                                    <p:set>
                                      <p:cBhvr>
                                        <p:cTn dur="1" fill="hold">
                                          <p:stCondLst>
                                            <p:cond delay="600"/>
                                          </p:stCondLst>
                                        </p:cTn>
                                        <p:tgtEl>
                                          <p:spTgt spid="1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600"/>
                                        <p:tgtEl>
                                          <p:spTgt spid="158"/>
                                        </p:tgtEl>
                                        <p:attrNameLst>
                                          <p:attrName>ppt_x</p:attrName>
                                        </p:attrNameLst>
                                      </p:cBhvr>
                                      <p:tavLst>
                                        <p:tav fmla="" tm="0">
                                          <p:val>
                                            <p:strVal val="#ppt_x"/>
                                          </p:val>
                                        </p:tav>
                                        <p:tav fmla="" tm="100000">
                                          <p:val>
                                            <p:strVal val="#ppt_x+1"/>
                                          </p:val>
                                        </p:tav>
                                      </p:tavLst>
                                    </p:anim>
                                    <p:set>
                                      <p:cBhvr>
                                        <p:cTn dur="1" fill="hold">
                                          <p:stCondLst>
                                            <p:cond delay="600"/>
                                          </p:stCondLst>
                                        </p:cTn>
                                        <p:tgtEl>
                                          <p:spTgt spid="1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700"/>
                                        <p:tgtEl>
                                          <p:spTgt spid="159"/>
                                        </p:tgtEl>
                                        <p:attrNameLst>
                                          <p:attrName>ppt_x</p:attrName>
                                        </p:attrNameLst>
                                      </p:cBhvr>
                                      <p:tavLst>
                                        <p:tav fmla="" tm="0">
                                          <p:val>
                                            <p:strVal val="#ppt_x"/>
                                          </p:val>
                                        </p:tav>
                                        <p:tav fmla="" tm="100000">
                                          <p:val>
                                            <p:strVal val="#ppt_x+1"/>
                                          </p:val>
                                        </p:tav>
                                      </p:tavLst>
                                    </p:anim>
                                    <p:set>
                                      <p:cBhvr>
                                        <p:cTn dur="1" fill="hold">
                                          <p:stCondLst>
                                            <p:cond delay="700"/>
                                          </p:stCondLst>
                                        </p:cTn>
                                        <p:tgtEl>
                                          <p:spTgt spid="1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395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Predictive Pipeline</a:t>
            </a:r>
            <a:endParaRPr/>
          </a:p>
        </p:txBody>
      </p:sp>
      <p:pic>
        <p:nvPicPr>
          <p:cNvPr id="166" name="Google Shape;166;p23"/>
          <p:cNvPicPr preferRelativeResize="0"/>
          <p:nvPr/>
        </p:nvPicPr>
        <p:blipFill>
          <a:blip r:embed="rId3">
            <a:alphaModFix/>
          </a:blip>
          <a:stretch>
            <a:fillRect/>
          </a:stretch>
        </p:blipFill>
        <p:spPr>
          <a:xfrm>
            <a:off x="1788650" y="1079425"/>
            <a:ext cx="1697750" cy="3700027"/>
          </a:xfrm>
          <a:prstGeom prst="rect">
            <a:avLst/>
          </a:prstGeom>
          <a:noFill/>
          <a:ln>
            <a:noFill/>
          </a:ln>
        </p:spPr>
      </p:pic>
      <p:sp>
        <p:nvSpPr>
          <p:cNvPr id="167" name="Google Shape;167;p23"/>
          <p:cNvSpPr txBox="1"/>
          <p:nvPr/>
        </p:nvSpPr>
        <p:spPr>
          <a:xfrm>
            <a:off x="4873525" y="1027263"/>
            <a:ext cx="236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Why do you love climbing?</a:t>
            </a:r>
            <a:endParaRPr sz="1000"/>
          </a:p>
        </p:txBody>
      </p:sp>
      <p:sp>
        <p:nvSpPr>
          <p:cNvPr id="168" name="Google Shape;168;p23"/>
          <p:cNvSpPr/>
          <p:nvPr/>
        </p:nvSpPr>
        <p:spPr>
          <a:xfrm>
            <a:off x="5226175" y="1563675"/>
            <a:ext cx="1664400" cy="646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Can the question be answered?</a:t>
            </a:r>
            <a:endParaRPr sz="1000"/>
          </a:p>
        </p:txBody>
      </p:sp>
      <p:sp>
        <p:nvSpPr>
          <p:cNvPr id="169" name="Google Shape;169;p23"/>
          <p:cNvSpPr/>
          <p:nvPr/>
        </p:nvSpPr>
        <p:spPr>
          <a:xfrm>
            <a:off x="5218250" y="2407874"/>
            <a:ext cx="1759500" cy="97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Generate response</a:t>
            </a:r>
            <a:endParaRPr sz="1000"/>
          </a:p>
        </p:txBody>
      </p:sp>
      <p:sp>
        <p:nvSpPr>
          <p:cNvPr id="170" name="Google Shape;170;p23"/>
          <p:cNvSpPr/>
          <p:nvPr/>
        </p:nvSpPr>
        <p:spPr>
          <a:xfrm>
            <a:off x="5265800" y="3647950"/>
            <a:ext cx="1664400" cy="572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Is the response ok to return?</a:t>
            </a:r>
            <a:endParaRPr sz="1000"/>
          </a:p>
        </p:txBody>
      </p:sp>
      <p:sp>
        <p:nvSpPr>
          <p:cNvPr id="171" name="Google Shape;171;p23"/>
          <p:cNvSpPr txBox="1"/>
          <p:nvPr/>
        </p:nvSpPr>
        <p:spPr>
          <a:xfrm>
            <a:off x="4354500" y="4392738"/>
            <a:ext cx="447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Why do I love climbing? I mean, it's just a way to experience life at its most extreme. You know, you're using your body in ways that it was never designed for and so you're kind of testing the limits of human performance.</a:t>
            </a:r>
            <a:endParaRPr sz="1000"/>
          </a:p>
        </p:txBody>
      </p:sp>
      <p:cxnSp>
        <p:nvCxnSpPr>
          <p:cNvPr id="172" name="Google Shape;172;p23"/>
          <p:cNvCxnSpPr>
            <a:stCxn id="167" idx="2"/>
            <a:endCxn id="168" idx="0"/>
          </p:cNvCxnSpPr>
          <p:nvPr/>
        </p:nvCxnSpPr>
        <p:spPr>
          <a:xfrm>
            <a:off x="6058375" y="1365963"/>
            <a:ext cx="0" cy="1977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23"/>
          <p:cNvCxnSpPr/>
          <p:nvPr/>
        </p:nvCxnSpPr>
        <p:spPr>
          <a:xfrm>
            <a:off x="6058375" y="2209363"/>
            <a:ext cx="0" cy="19770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3"/>
          <p:cNvCxnSpPr>
            <a:endCxn id="170" idx="0"/>
          </p:cNvCxnSpPr>
          <p:nvPr/>
        </p:nvCxnSpPr>
        <p:spPr>
          <a:xfrm>
            <a:off x="6098000" y="3378250"/>
            <a:ext cx="0" cy="2697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23"/>
          <p:cNvCxnSpPr/>
          <p:nvPr/>
        </p:nvCxnSpPr>
        <p:spPr>
          <a:xfrm>
            <a:off x="6098000" y="4220638"/>
            <a:ext cx="0" cy="197700"/>
          </a:xfrm>
          <a:prstGeom prst="straightConnector1">
            <a:avLst/>
          </a:prstGeom>
          <a:noFill/>
          <a:ln cap="flat" cmpd="sng" w="9525">
            <a:solidFill>
              <a:schemeClr val="dk2"/>
            </a:solidFill>
            <a:prstDash val="solid"/>
            <a:round/>
            <a:headEnd len="med" w="med" type="none"/>
            <a:tailEnd len="med" w="med" type="triangle"/>
          </a:ln>
        </p:spPr>
      </p:cxnSp>
      <p:sp>
        <p:nvSpPr>
          <p:cNvPr id="176" name="Google Shape;176;p23"/>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Pipeline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Guardrails -&gt; </a:t>
            </a:r>
            <a:r>
              <a:rPr lang="en" sz="1000">
                <a:solidFill>
                  <a:schemeClr val="dk1"/>
                </a:solidFill>
                <a:latin typeface="Lato Light"/>
                <a:ea typeface="Lato Light"/>
                <a:cs typeface="Lato Light"/>
                <a:sym typeface="Lato Light"/>
              </a:rPr>
              <a:t>Response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3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80"/>
              <a:t>Guardrails System</a:t>
            </a:r>
            <a:endParaRPr sz="2880"/>
          </a:p>
        </p:txBody>
      </p:sp>
      <p:sp>
        <p:nvSpPr>
          <p:cNvPr id="182" name="Google Shape;182;p24"/>
          <p:cNvSpPr txBox="1"/>
          <p:nvPr>
            <p:ph idx="1" type="body"/>
          </p:nvPr>
        </p:nvSpPr>
        <p:spPr>
          <a:xfrm>
            <a:off x="702325" y="1170850"/>
            <a:ext cx="7374300" cy="9567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a:t>Guardrails are critical to ensure </a:t>
            </a:r>
            <a:r>
              <a:rPr lang="en"/>
              <a:t>MemorAI </a:t>
            </a:r>
            <a:r>
              <a:rPr lang="en"/>
              <a:t>does </a:t>
            </a:r>
            <a:r>
              <a:rPr b="1" lang="en">
                <a:latin typeface="Lato"/>
                <a:ea typeface="Lato"/>
                <a:cs typeface="Lato"/>
                <a:sym typeface="Lato"/>
              </a:rPr>
              <a:t>NOT </a:t>
            </a:r>
            <a:r>
              <a:rPr lang="en"/>
              <a:t>answer the questions it does not have context about.</a:t>
            </a:r>
            <a:endParaRPr b="1">
              <a:latin typeface="Lato"/>
              <a:ea typeface="Lato"/>
              <a:cs typeface="Lato"/>
              <a:sym typeface="Lato"/>
            </a:endParaRPr>
          </a:p>
        </p:txBody>
      </p:sp>
      <p:pic>
        <p:nvPicPr>
          <p:cNvPr id="183" name="Google Shape;183;p24"/>
          <p:cNvPicPr preferRelativeResize="0"/>
          <p:nvPr/>
        </p:nvPicPr>
        <p:blipFill rotWithShape="1">
          <a:blip r:embed="rId3">
            <a:alphaModFix/>
          </a:blip>
          <a:srcRect b="0" l="0" r="0" t="74441"/>
          <a:stretch/>
        </p:blipFill>
        <p:spPr>
          <a:xfrm>
            <a:off x="104563" y="3263150"/>
            <a:ext cx="4583326" cy="1141924"/>
          </a:xfrm>
          <a:prstGeom prst="rect">
            <a:avLst/>
          </a:prstGeom>
          <a:noFill/>
          <a:ln>
            <a:noFill/>
          </a:ln>
        </p:spPr>
      </p:pic>
      <p:sp>
        <p:nvSpPr>
          <p:cNvPr id="184" name="Google Shape;184;p24"/>
          <p:cNvSpPr txBox="1"/>
          <p:nvPr/>
        </p:nvSpPr>
        <p:spPr>
          <a:xfrm>
            <a:off x="5189063" y="25717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34343"/>
                </a:solidFill>
                <a:latin typeface="Lato"/>
                <a:ea typeface="Lato"/>
                <a:cs typeface="Lato"/>
                <a:sym typeface="Lato"/>
              </a:rPr>
              <a:t>No Answer to </a:t>
            </a:r>
            <a:r>
              <a:rPr b="1" lang="en">
                <a:solidFill>
                  <a:srgbClr val="434343"/>
                </a:solidFill>
                <a:latin typeface="Lato"/>
                <a:ea typeface="Lato"/>
                <a:cs typeface="Lato"/>
                <a:sym typeface="Lato"/>
              </a:rPr>
              <a:t>Irrelevant</a:t>
            </a:r>
            <a:r>
              <a:rPr b="1" lang="en">
                <a:solidFill>
                  <a:srgbClr val="434343"/>
                </a:solidFill>
                <a:latin typeface="Lato"/>
                <a:ea typeface="Lato"/>
                <a:cs typeface="Lato"/>
                <a:sym typeface="Lato"/>
              </a:rPr>
              <a:t> Questions</a:t>
            </a:r>
            <a:endParaRPr b="1">
              <a:solidFill>
                <a:srgbClr val="666666"/>
              </a:solidFill>
              <a:latin typeface="Lato"/>
              <a:ea typeface="Lato"/>
              <a:cs typeface="Lato"/>
              <a:sym typeface="Lato"/>
            </a:endParaRPr>
          </a:p>
        </p:txBody>
      </p:sp>
      <p:sp>
        <p:nvSpPr>
          <p:cNvPr id="185" name="Google Shape;185;p24"/>
          <p:cNvSpPr txBox="1"/>
          <p:nvPr/>
        </p:nvSpPr>
        <p:spPr>
          <a:xfrm>
            <a:off x="510563" y="25717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34343"/>
                </a:solidFill>
                <a:latin typeface="Lato"/>
                <a:ea typeface="Lato"/>
                <a:cs typeface="Lato"/>
                <a:sym typeface="Lato"/>
              </a:rPr>
              <a:t>Filter Content</a:t>
            </a:r>
            <a:endParaRPr b="1" sz="1800">
              <a:solidFill>
                <a:srgbClr val="666666"/>
              </a:solidFill>
              <a:latin typeface="Lato"/>
              <a:ea typeface="Lato"/>
              <a:cs typeface="Lato"/>
              <a:sym typeface="Lato"/>
            </a:endParaRPr>
          </a:p>
        </p:txBody>
      </p:sp>
      <p:pic>
        <p:nvPicPr>
          <p:cNvPr id="186" name="Google Shape;186;p24"/>
          <p:cNvPicPr preferRelativeResize="0"/>
          <p:nvPr/>
        </p:nvPicPr>
        <p:blipFill>
          <a:blip r:embed="rId4">
            <a:alphaModFix/>
          </a:blip>
          <a:stretch>
            <a:fillRect/>
          </a:stretch>
        </p:blipFill>
        <p:spPr>
          <a:xfrm>
            <a:off x="948725" y="3283450"/>
            <a:ext cx="480477" cy="338700"/>
          </a:xfrm>
          <a:prstGeom prst="rect">
            <a:avLst/>
          </a:prstGeom>
          <a:noFill/>
          <a:ln>
            <a:noFill/>
          </a:ln>
        </p:spPr>
      </p:pic>
      <p:cxnSp>
        <p:nvCxnSpPr>
          <p:cNvPr id="187" name="Google Shape;187;p24"/>
          <p:cNvCxnSpPr/>
          <p:nvPr/>
        </p:nvCxnSpPr>
        <p:spPr>
          <a:xfrm flipH="1">
            <a:off x="4690350" y="2714975"/>
            <a:ext cx="4800" cy="2235300"/>
          </a:xfrm>
          <a:prstGeom prst="straightConnector1">
            <a:avLst/>
          </a:prstGeom>
          <a:noFill/>
          <a:ln cap="flat" cmpd="sng" w="9525">
            <a:solidFill>
              <a:schemeClr val="dk2"/>
            </a:solidFill>
            <a:prstDash val="dash"/>
            <a:round/>
            <a:headEnd len="med" w="med" type="none"/>
            <a:tailEnd len="med" w="med" type="none"/>
          </a:ln>
        </p:spPr>
      </p:cxnSp>
      <p:pic>
        <p:nvPicPr>
          <p:cNvPr id="188" name="Google Shape;188;p24"/>
          <p:cNvPicPr preferRelativeResize="0"/>
          <p:nvPr/>
        </p:nvPicPr>
        <p:blipFill>
          <a:blip r:embed="rId5">
            <a:alphaModFix/>
          </a:blip>
          <a:stretch>
            <a:fillRect/>
          </a:stretch>
        </p:blipFill>
        <p:spPr>
          <a:xfrm>
            <a:off x="4792225" y="3263150"/>
            <a:ext cx="4277600" cy="1027350"/>
          </a:xfrm>
          <a:prstGeom prst="rect">
            <a:avLst/>
          </a:prstGeom>
          <a:noFill/>
          <a:ln>
            <a:noFill/>
          </a:ln>
        </p:spPr>
      </p:pic>
      <p:sp>
        <p:nvSpPr>
          <p:cNvPr id="189" name="Google Shape;189;p24"/>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Guardrails</a:t>
            </a:r>
            <a:r>
              <a:rPr lang="en" sz="1000">
                <a:latin typeface="Lato Light"/>
                <a:ea typeface="Lato Light"/>
                <a:cs typeface="Lato Light"/>
                <a:sym typeface="Lato Light"/>
              </a:rPr>
              <a:t> -&gt; </a:t>
            </a:r>
            <a:r>
              <a:rPr lang="en" sz="1000">
                <a:solidFill>
                  <a:schemeClr val="dk1"/>
                </a:solidFill>
                <a:latin typeface="Lato Light"/>
                <a:ea typeface="Lato Light"/>
                <a:cs typeface="Lato Light"/>
                <a:sym typeface="Lato Light"/>
              </a:rPr>
              <a:t>Response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nvSpPr>
        <p:spPr>
          <a:xfrm>
            <a:off x="460425" y="356625"/>
            <a:ext cx="612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2400">
                <a:solidFill>
                  <a:srgbClr val="666666"/>
                </a:solidFill>
                <a:latin typeface="Lato Light"/>
                <a:ea typeface="Lato Light"/>
                <a:cs typeface="Lato Light"/>
                <a:sym typeface="Lato Light"/>
              </a:rPr>
              <a:t>Guardrail Models</a:t>
            </a:r>
            <a:endParaRPr sz="2400">
              <a:solidFill>
                <a:srgbClr val="666666"/>
              </a:solidFill>
              <a:latin typeface="Lato Light"/>
              <a:ea typeface="Lato Light"/>
              <a:cs typeface="Lato Light"/>
              <a:sym typeface="Lato Light"/>
            </a:endParaRPr>
          </a:p>
        </p:txBody>
      </p:sp>
      <p:pic>
        <p:nvPicPr>
          <p:cNvPr id="195" name="Google Shape;195;p25"/>
          <p:cNvPicPr preferRelativeResize="0"/>
          <p:nvPr/>
        </p:nvPicPr>
        <p:blipFill rotWithShape="1">
          <a:blip r:embed="rId3">
            <a:alphaModFix/>
          </a:blip>
          <a:srcRect b="0" l="0" r="2619" t="0"/>
          <a:stretch/>
        </p:blipFill>
        <p:spPr>
          <a:xfrm>
            <a:off x="4572000" y="1407200"/>
            <a:ext cx="2097625" cy="2725161"/>
          </a:xfrm>
          <a:prstGeom prst="rect">
            <a:avLst/>
          </a:prstGeom>
          <a:noFill/>
          <a:ln>
            <a:noFill/>
          </a:ln>
        </p:spPr>
      </p:pic>
      <p:sp>
        <p:nvSpPr>
          <p:cNvPr id="196" name="Google Shape;196;p25"/>
          <p:cNvSpPr txBox="1"/>
          <p:nvPr/>
        </p:nvSpPr>
        <p:spPr>
          <a:xfrm>
            <a:off x="6669625" y="1576163"/>
            <a:ext cx="2451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Block </a:t>
            </a:r>
            <a:r>
              <a:rPr b="1" lang="en">
                <a:latin typeface="Lato"/>
                <a:ea typeface="Lato"/>
                <a:cs typeface="Lato"/>
                <a:sym typeface="Lato"/>
              </a:rPr>
              <a:t>offensive</a:t>
            </a:r>
            <a:r>
              <a:rPr b="1" lang="en">
                <a:latin typeface="Lato"/>
                <a:ea typeface="Lato"/>
                <a:cs typeface="Lato"/>
                <a:sym typeface="Lato"/>
              </a:rPr>
              <a:t> language </a:t>
            </a:r>
            <a:endParaRPr b="1">
              <a:latin typeface="Lato"/>
              <a:ea typeface="Lato"/>
              <a:cs typeface="Lato"/>
              <a:sym typeface="Lato"/>
            </a:endParaRPr>
          </a:p>
          <a:p>
            <a:pPr indent="0" lvl="0" marL="0" rtl="0" algn="l">
              <a:spcBef>
                <a:spcPts val="0"/>
              </a:spcBef>
              <a:spcAft>
                <a:spcPts val="0"/>
              </a:spcAft>
              <a:buNone/>
            </a:pPr>
            <a:r>
              <a:rPr lang="en" sz="1200">
                <a:latin typeface="Lato Light"/>
                <a:ea typeface="Lato Light"/>
                <a:cs typeface="Lato Light"/>
                <a:sym typeface="Lato Light"/>
              </a:rPr>
              <a:t>E.g. Are you f*****g crazy for climbing without a rope?</a:t>
            </a:r>
            <a:endParaRPr sz="1200">
              <a:latin typeface="Lato Light"/>
              <a:ea typeface="Lato Light"/>
              <a:cs typeface="Lato Light"/>
              <a:sym typeface="Lato Light"/>
            </a:endParaRPr>
          </a:p>
        </p:txBody>
      </p:sp>
      <p:sp>
        <p:nvSpPr>
          <p:cNvPr id="197" name="Google Shape;197;p25"/>
          <p:cNvSpPr txBox="1"/>
          <p:nvPr/>
        </p:nvSpPr>
        <p:spPr>
          <a:xfrm>
            <a:off x="6669625" y="3268325"/>
            <a:ext cx="2271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Block irrelevant questions</a:t>
            </a:r>
            <a:endParaRPr b="1">
              <a:latin typeface="Lato"/>
              <a:ea typeface="Lato"/>
              <a:cs typeface="Lato"/>
              <a:sym typeface="Lato"/>
            </a:endParaRPr>
          </a:p>
          <a:p>
            <a:pPr indent="0" lvl="0" marL="0" rtl="0" algn="l">
              <a:spcBef>
                <a:spcPts val="0"/>
              </a:spcBef>
              <a:spcAft>
                <a:spcPts val="0"/>
              </a:spcAft>
              <a:buNone/>
            </a:pPr>
            <a:r>
              <a:rPr lang="en" sz="1200">
                <a:latin typeface="Lato Light"/>
                <a:ea typeface="Lato Light"/>
                <a:cs typeface="Lato Light"/>
                <a:sym typeface="Lato Light"/>
              </a:rPr>
              <a:t>E</a:t>
            </a:r>
            <a:r>
              <a:rPr lang="en" sz="1200">
                <a:latin typeface="Lato Light"/>
                <a:ea typeface="Lato Light"/>
                <a:cs typeface="Lato Light"/>
                <a:sym typeface="Lato Light"/>
              </a:rPr>
              <a:t>.g</a:t>
            </a:r>
            <a:r>
              <a:rPr lang="en" sz="1200">
                <a:latin typeface="Lato Light"/>
                <a:ea typeface="Lato Light"/>
                <a:cs typeface="Lato Light"/>
                <a:sym typeface="Lato Light"/>
              </a:rPr>
              <a:t>. What is data science</a:t>
            </a:r>
            <a:r>
              <a:rPr lang="en" sz="1200">
                <a:latin typeface="Lato Light"/>
                <a:ea typeface="Lato Light"/>
                <a:cs typeface="Lato Light"/>
                <a:sym typeface="Lato Light"/>
              </a:rPr>
              <a:t>?</a:t>
            </a:r>
            <a:endParaRPr sz="1200">
              <a:latin typeface="Lato"/>
              <a:ea typeface="Lato"/>
              <a:cs typeface="Lato"/>
              <a:sym typeface="Lato"/>
            </a:endParaRPr>
          </a:p>
        </p:txBody>
      </p:sp>
      <p:pic>
        <p:nvPicPr>
          <p:cNvPr id="198" name="Google Shape;198;p25"/>
          <p:cNvPicPr preferRelativeResize="0"/>
          <p:nvPr/>
        </p:nvPicPr>
        <p:blipFill>
          <a:blip r:embed="rId4">
            <a:alphaModFix/>
          </a:blip>
          <a:stretch>
            <a:fillRect/>
          </a:stretch>
        </p:blipFill>
        <p:spPr>
          <a:xfrm>
            <a:off x="545825" y="968225"/>
            <a:ext cx="1765499" cy="3858101"/>
          </a:xfrm>
          <a:prstGeom prst="rect">
            <a:avLst/>
          </a:prstGeom>
          <a:noFill/>
          <a:ln>
            <a:noFill/>
          </a:ln>
        </p:spPr>
      </p:pic>
      <p:cxnSp>
        <p:nvCxnSpPr>
          <p:cNvPr id="199" name="Google Shape;199;p25"/>
          <p:cNvCxnSpPr/>
          <p:nvPr/>
        </p:nvCxnSpPr>
        <p:spPr>
          <a:xfrm>
            <a:off x="4685575" y="4376175"/>
            <a:ext cx="4361100" cy="5100"/>
          </a:xfrm>
          <a:prstGeom prst="straightConnector1">
            <a:avLst/>
          </a:prstGeom>
          <a:noFill/>
          <a:ln cap="flat" cmpd="sng" w="9525">
            <a:solidFill>
              <a:srgbClr val="DD7E6B"/>
            </a:solidFill>
            <a:prstDash val="solid"/>
            <a:round/>
            <a:headEnd len="med" w="med" type="none"/>
            <a:tailEnd len="med" w="med" type="none"/>
          </a:ln>
        </p:spPr>
      </p:cxnSp>
      <p:cxnSp>
        <p:nvCxnSpPr>
          <p:cNvPr id="200" name="Google Shape;200;p25"/>
          <p:cNvCxnSpPr/>
          <p:nvPr/>
        </p:nvCxnSpPr>
        <p:spPr>
          <a:xfrm flipH="1" rot="10800000">
            <a:off x="2272925" y="1188425"/>
            <a:ext cx="2292900" cy="314400"/>
          </a:xfrm>
          <a:prstGeom prst="straightConnector1">
            <a:avLst/>
          </a:prstGeom>
          <a:noFill/>
          <a:ln cap="flat" cmpd="sng" w="9525">
            <a:solidFill>
              <a:srgbClr val="DD7E6B"/>
            </a:solidFill>
            <a:prstDash val="solid"/>
            <a:round/>
            <a:headEnd len="med" w="med" type="none"/>
            <a:tailEnd len="med" w="med" type="none"/>
          </a:ln>
        </p:spPr>
      </p:cxnSp>
      <p:cxnSp>
        <p:nvCxnSpPr>
          <p:cNvPr id="201" name="Google Shape;201;p25"/>
          <p:cNvCxnSpPr/>
          <p:nvPr/>
        </p:nvCxnSpPr>
        <p:spPr>
          <a:xfrm>
            <a:off x="2272925" y="2086000"/>
            <a:ext cx="2412600" cy="2289900"/>
          </a:xfrm>
          <a:prstGeom prst="straightConnector1">
            <a:avLst/>
          </a:prstGeom>
          <a:noFill/>
          <a:ln cap="flat" cmpd="sng" w="9525">
            <a:solidFill>
              <a:srgbClr val="DD7E6B"/>
            </a:solidFill>
            <a:prstDash val="solid"/>
            <a:round/>
            <a:headEnd len="med" w="med" type="none"/>
            <a:tailEnd len="med" w="med" type="none"/>
          </a:ln>
        </p:spPr>
      </p:cxnSp>
      <p:cxnSp>
        <p:nvCxnSpPr>
          <p:cNvPr id="202" name="Google Shape;202;p25"/>
          <p:cNvCxnSpPr/>
          <p:nvPr/>
        </p:nvCxnSpPr>
        <p:spPr>
          <a:xfrm>
            <a:off x="4572000" y="1188275"/>
            <a:ext cx="4477500" cy="0"/>
          </a:xfrm>
          <a:prstGeom prst="straightConnector1">
            <a:avLst/>
          </a:prstGeom>
          <a:noFill/>
          <a:ln cap="flat" cmpd="sng" w="9525">
            <a:solidFill>
              <a:srgbClr val="DD7E6B"/>
            </a:solidFill>
            <a:prstDash val="solid"/>
            <a:round/>
            <a:headEnd len="med" w="med" type="none"/>
            <a:tailEnd len="med" w="med" type="none"/>
          </a:ln>
        </p:spPr>
      </p:cxnSp>
      <p:sp>
        <p:nvSpPr>
          <p:cNvPr id="203" name="Google Shape;203;p25"/>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Guardrails</a:t>
            </a:r>
            <a:r>
              <a:rPr lang="en" sz="1000">
                <a:latin typeface="Lato Light"/>
                <a:ea typeface="Lato Light"/>
                <a:cs typeface="Lato Light"/>
                <a:sym typeface="Lato Light"/>
              </a:rPr>
              <a:t> -&gt; </a:t>
            </a:r>
            <a:r>
              <a:rPr lang="en" sz="1000">
                <a:solidFill>
                  <a:schemeClr val="dk1"/>
                </a:solidFill>
                <a:latin typeface="Lato Light"/>
                <a:ea typeface="Lato Light"/>
                <a:cs typeface="Lato Light"/>
                <a:sym typeface="Lato Light"/>
              </a:rPr>
              <a:t>Response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
        <p:nvSpPr>
          <p:cNvPr id="204" name="Google Shape;204;p25"/>
          <p:cNvSpPr/>
          <p:nvPr/>
        </p:nvSpPr>
        <p:spPr>
          <a:xfrm>
            <a:off x="2272925" y="1031875"/>
            <a:ext cx="6776700" cy="3730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600"/>
                                        <p:tgtEl>
                                          <p:spTgt spid="204"/>
                                        </p:tgtEl>
                                        <p:attrNameLst>
                                          <p:attrName>ppt_x</p:attrName>
                                        </p:attrNameLst>
                                      </p:cBhvr>
                                      <p:tavLst>
                                        <p:tav fmla="" tm="0">
                                          <p:val>
                                            <p:strVal val="#ppt_x"/>
                                          </p:val>
                                        </p:tav>
                                        <p:tav fmla="" tm="100000">
                                          <p:val>
                                            <p:strVal val="#ppt_x+1"/>
                                          </p:val>
                                        </p:tav>
                                      </p:tavLst>
                                    </p:anim>
                                    <p:set>
                                      <p:cBhvr>
                                        <p:cTn dur="1" fill="hold">
                                          <p:stCondLst>
                                            <p:cond delay="600"/>
                                          </p:stCondLst>
                                        </p:cTn>
                                        <p:tgtEl>
                                          <p:spTgt spid="2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 name="Shape 208"/>
        <p:cNvGrpSpPr/>
        <p:nvPr/>
      </p:nvGrpSpPr>
      <p:grpSpPr>
        <a:xfrm>
          <a:off x="0" y="0"/>
          <a:ext cx="0" cy="0"/>
          <a:chOff x="0" y="0"/>
          <a:chExt cx="0" cy="0"/>
        </a:xfrm>
      </p:grpSpPr>
      <p:sp>
        <p:nvSpPr>
          <p:cNvPr id="209" name="Google Shape;209;p26"/>
          <p:cNvSpPr txBox="1"/>
          <p:nvPr/>
        </p:nvSpPr>
        <p:spPr>
          <a:xfrm>
            <a:off x="460425" y="356625"/>
            <a:ext cx="612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2400">
                <a:solidFill>
                  <a:srgbClr val="666666"/>
                </a:solidFill>
                <a:latin typeface="Lato Light"/>
                <a:ea typeface="Lato Light"/>
                <a:cs typeface="Lato Light"/>
                <a:sym typeface="Lato Light"/>
              </a:rPr>
              <a:t>Guardrail Models</a:t>
            </a:r>
            <a:endParaRPr sz="2400">
              <a:solidFill>
                <a:srgbClr val="666666"/>
              </a:solidFill>
              <a:latin typeface="Lato Light"/>
              <a:ea typeface="Lato Light"/>
              <a:cs typeface="Lato Light"/>
              <a:sym typeface="Lato Light"/>
            </a:endParaRPr>
          </a:p>
        </p:txBody>
      </p:sp>
      <p:pic>
        <p:nvPicPr>
          <p:cNvPr id="210" name="Google Shape;210;p26"/>
          <p:cNvPicPr preferRelativeResize="0"/>
          <p:nvPr/>
        </p:nvPicPr>
        <p:blipFill rotWithShape="1">
          <a:blip r:embed="rId3">
            <a:alphaModFix/>
          </a:blip>
          <a:srcRect b="0" l="0" r="2619" t="0"/>
          <a:stretch/>
        </p:blipFill>
        <p:spPr>
          <a:xfrm>
            <a:off x="4572000" y="1407200"/>
            <a:ext cx="2097625" cy="2725161"/>
          </a:xfrm>
          <a:prstGeom prst="rect">
            <a:avLst/>
          </a:prstGeom>
          <a:noFill/>
          <a:ln>
            <a:noFill/>
          </a:ln>
        </p:spPr>
      </p:pic>
      <p:sp>
        <p:nvSpPr>
          <p:cNvPr id="211" name="Google Shape;211;p26"/>
          <p:cNvSpPr txBox="1"/>
          <p:nvPr/>
        </p:nvSpPr>
        <p:spPr>
          <a:xfrm>
            <a:off x="6669625" y="1576163"/>
            <a:ext cx="2451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Block offensive language </a:t>
            </a:r>
            <a:endParaRPr b="1">
              <a:latin typeface="Lato"/>
              <a:ea typeface="Lato"/>
              <a:cs typeface="Lato"/>
              <a:sym typeface="Lato"/>
            </a:endParaRPr>
          </a:p>
          <a:p>
            <a:pPr indent="0" lvl="0" marL="0" rtl="0" algn="l">
              <a:spcBef>
                <a:spcPts val="0"/>
              </a:spcBef>
              <a:spcAft>
                <a:spcPts val="0"/>
              </a:spcAft>
              <a:buNone/>
            </a:pPr>
            <a:r>
              <a:rPr lang="en" sz="1200">
                <a:latin typeface="Lato Light"/>
                <a:ea typeface="Lato Light"/>
                <a:cs typeface="Lato Light"/>
                <a:sym typeface="Lato Light"/>
              </a:rPr>
              <a:t>E.g. Are you f*****g crazy for climbing without a rope?</a:t>
            </a:r>
            <a:endParaRPr sz="1200">
              <a:latin typeface="Lato Light"/>
              <a:ea typeface="Lato Light"/>
              <a:cs typeface="Lato Light"/>
              <a:sym typeface="Lato Light"/>
            </a:endParaRPr>
          </a:p>
        </p:txBody>
      </p:sp>
      <p:sp>
        <p:nvSpPr>
          <p:cNvPr id="212" name="Google Shape;212;p26"/>
          <p:cNvSpPr txBox="1"/>
          <p:nvPr/>
        </p:nvSpPr>
        <p:spPr>
          <a:xfrm>
            <a:off x="6669625" y="3268325"/>
            <a:ext cx="2271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Block irrelevant questions</a:t>
            </a:r>
            <a:endParaRPr b="1">
              <a:latin typeface="Lato"/>
              <a:ea typeface="Lato"/>
              <a:cs typeface="Lato"/>
              <a:sym typeface="Lato"/>
            </a:endParaRPr>
          </a:p>
          <a:p>
            <a:pPr indent="0" lvl="0" marL="0" rtl="0" algn="l">
              <a:spcBef>
                <a:spcPts val="0"/>
              </a:spcBef>
              <a:spcAft>
                <a:spcPts val="0"/>
              </a:spcAft>
              <a:buNone/>
            </a:pPr>
            <a:r>
              <a:rPr lang="en" sz="1200">
                <a:latin typeface="Lato Light"/>
                <a:ea typeface="Lato Light"/>
                <a:cs typeface="Lato Light"/>
                <a:sym typeface="Lato Light"/>
              </a:rPr>
              <a:t>E.g. What is data science?</a:t>
            </a:r>
            <a:endParaRPr sz="1200">
              <a:latin typeface="Lato"/>
              <a:ea typeface="Lato"/>
              <a:cs typeface="Lato"/>
              <a:sym typeface="Lato"/>
            </a:endParaRPr>
          </a:p>
        </p:txBody>
      </p:sp>
      <p:pic>
        <p:nvPicPr>
          <p:cNvPr id="213" name="Google Shape;213;p26"/>
          <p:cNvPicPr preferRelativeResize="0"/>
          <p:nvPr/>
        </p:nvPicPr>
        <p:blipFill>
          <a:blip r:embed="rId4">
            <a:alphaModFix/>
          </a:blip>
          <a:stretch>
            <a:fillRect/>
          </a:stretch>
        </p:blipFill>
        <p:spPr>
          <a:xfrm>
            <a:off x="545825" y="968225"/>
            <a:ext cx="1765499" cy="3858101"/>
          </a:xfrm>
          <a:prstGeom prst="rect">
            <a:avLst/>
          </a:prstGeom>
          <a:noFill/>
          <a:ln>
            <a:noFill/>
          </a:ln>
        </p:spPr>
      </p:pic>
      <p:cxnSp>
        <p:nvCxnSpPr>
          <p:cNvPr id="214" name="Google Shape;214;p26"/>
          <p:cNvCxnSpPr/>
          <p:nvPr/>
        </p:nvCxnSpPr>
        <p:spPr>
          <a:xfrm>
            <a:off x="4685575" y="4376175"/>
            <a:ext cx="4361100" cy="5100"/>
          </a:xfrm>
          <a:prstGeom prst="straightConnector1">
            <a:avLst/>
          </a:prstGeom>
          <a:noFill/>
          <a:ln cap="flat" cmpd="sng" w="9525">
            <a:solidFill>
              <a:srgbClr val="DD7E6B"/>
            </a:solidFill>
            <a:prstDash val="solid"/>
            <a:round/>
            <a:headEnd len="med" w="med" type="none"/>
            <a:tailEnd len="med" w="med" type="none"/>
          </a:ln>
        </p:spPr>
      </p:cxnSp>
      <p:cxnSp>
        <p:nvCxnSpPr>
          <p:cNvPr id="215" name="Google Shape;215;p26"/>
          <p:cNvCxnSpPr/>
          <p:nvPr/>
        </p:nvCxnSpPr>
        <p:spPr>
          <a:xfrm flipH="1" rot="10800000">
            <a:off x="2272925" y="1188425"/>
            <a:ext cx="2292900" cy="314400"/>
          </a:xfrm>
          <a:prstGeom prst="straightConnector1">
            <a:avLst/>
          </a:prstGeom>
          <a:noFill/>
          <a:ln cap="flat" cmpd="sng" w="9525">
            <a:solidFill>
              <a:srgbClr val="DD7E6B"/>
            </a:solidFill>
            <a:prstDash val="solid"/>
            <a:round/>
            <a:headEnd len="med" w="med" type="none"/>
            <a:tailEnd len="med" w="med" type="none"/>
          </a:ln>
        </p:spPr>
      </p:cxnSp>
      <p:cxnSp>
        <p:nvCxnSpPr>
          <p:cNvPr id="216" name="Google Shape;216;p26"/>
          <p:cNvCxnSpPr/>
          <p:nvPr/>
        </p:nvCxnSpPr>
        <p:spPr>
          <a:xfrm>
            <a:off x="2272925" y="2086000"/>
            <a:ext cx="2412600" cy="2289900"/>
          </a:xfrm>
          <a:prstGeom prst="straightConnector1">
            <a:avLst/>
          </a:prstGeom>
          <a:noFill/>
          <a:ln cap="flat" cmpd="sng" w="9525">
            <a:solidFill>
              <a:srgbClr val="DD7E6B"/>
            </a:solidFill>
            <a:prstDash val="solid"/>
            <a:round/>
            <a:headEnd len="med" w="med" type="none"/>
            <a:tailEnd len="med" w="med" type="none"/>
          </a:ln>
        </p:spPr>
      </p:cxnSp>
      <p:cxnSp>
        <p:nvCxnSpPr>
          <p:cNvPr id="217" name="Google Shape;217;p26"/>
          <p:cNvCxnSpPr/>
          <p:nvPr/>
        </p:nvCxnSpPr>
        <p:spPr>
          <a:xfrm>
            <a:off x="4572000" y="1188275"/>
            <a:ext cx="4477500" cy="0"/>
          </a:xfrm>
          <a:prstGeom prst="straightConnector1">
            <a:avLst/>
          </a:prstGeom>
          <a:noFill/>
          <a:ln cap="flat" cmpd="sng" w="9525">
            <a:solidFill>
              <a:srgbClr val="DD7E6B"/>
            </a:solidFill>
            <a:prstDash val="solid"/>
            <a:round/>
            <a:headEnd len="med" w="med" type="none"/>
            <a:tailEnd len="med" w="med" type="none"/>
          </a:ln>
        </p:spPr>
      </p:cxnSp>
      <p:sp>
        <p:nvSpPr>
          <p:cNvPr id="218" name="Google Shape;218;p26"/>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Guardrails</a:t>
            </a:r>
            <a:r>
              <a:rPr lang="en" sz="1000">
                <a:latin typeface="Lato Light"/>
                <a:ea typeface="Lato Light"/>
                <a:cs typeface="Lato Light"/>
                <a:sym typeface="Lato Light"/>
              </a:rPr>
              <a:t> -&gt; </a:t>
            </a:r>
            <a:r>
              <a:rPr lang="en" sz="1000">
                <a:solidFill>
                  <a:schemeClr val="dk1"/>
                </a:solidFill>
                <a:latin typeface="Lato Light"/>
                <a:ea typeface="Lato Light"/>
                <a:cs typeface="Lato Light"/>
                <a:sym typeface="Lato Light"/>
              </a:rPr>
              <a:t>Response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311700" y="3574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80"/>
              <a:t>Guardrails: Similarity Threshold Experiment</a:t>
            </a:r>
            <a:endParaRPr sz="2480"/>
          </a:p>
        </p:txBody>
      </p:sp>
      <p:pic>
        <p:nvPicPr>
          <p:cNvPr id="224" name="Google Shape;224;p27"/>
          <p:cNvPicPr preferRelativeResize="0"/>
          <p:nvPr/>
        </p:nvPicPr>
        <p:blipFill>
          <a:blip r:embed="rId3">
            <a:alphaModFix/>
          </a:blip>
          <a:stretch>
            <a:fillRect/>
          </a:stretch>
        </p:blipFill>
        <p:spPr>
          <a:xfrm>
            <a:off x="7766975" y="203837"/>
            <a:ext cx="1065319" cy="879975"/>
          </a:xfrm>
          <a:prstGeom prst="rect">
            <a:avLst/>
          </a:prstGeom>
          <a:noFill/>
          <a:ln>
            <a:noFill/>
          </a:ln>
        </p:spPr>
      </p:pic>
      <p:pic>
        <p:nvPicPr>
          <p:cNvPr id="225" name="Google Shape;225;p27"/>
          <p:cNvPicPr preferRelativeResize="0"/>
          <p:nvPr/>
        </p:nvPicPr>
        <p:blipFill>
          <a:blip r:embed="rId4">
            <a:alphaModFix/>
          </a:blip>
          <a:stretch>
            <a:fillRect/>
          </a:stretch>
        </p:blipFill>
        <p:spPr>
          <a:xfrm>
            <a:off x="2579450" y="960238"/>
            <a:ext cx="3510481" cy="2909012"/>
          </a:xfrm>
          <a:prstGeom prst="rect">
            <a:avLst/>
          </a:prstGeom>
          <a:noFill/>
          <a:ln>
            <a:noFill/>
          </a:ln>
        </p:spPr>
      </p:pic>
      <p:cxnSp>
        <p:nvCxnSpPr>
          <p:cNvPr id="226" name="Google Shape;226;p27"/>
          <p:cNvCxnSpPr>
            <a:stCxn id="227" idx="0"/>
          </p:cNvCxnSpPr>
          <p:nvPr/>
        </p:nvCxnSpPr>
        <p:spPr>
          <a:xfrm rot="10800000">
            <a:off x="4770363" y="3483400"/>
            <a:ext cx="2555400" cy="8685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27"/>
          <p:cNvCxnSpPr>
            <a:stCxn id="229" idx="0"/>
          </p:cNvCxnSpPr>
          <p:nvPr/>
        </p:nvCxnSpPr>
        <p:spPr>
          <a:xfrm flipH="1" rot="10800000">
            <a:off x="1652113" y="3475300"/>
            <a:ext cx="1794600" cy="8766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27"/>
          <p:cNvSpPr txBox="1"/>
          <p:nvPr>
            <p:ph idx="4294967295" type="body"/>
          </p:nvPr>
        </p:nvSpPr>
        <p:spPr>
          <a:xfrm>
            <a:off x="416263" y="4351900"/>
            <a:ext cx="2471700" cy="4428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SzPts val="935"/>
              <a:buNone/>
            </a:pPr>
            <a:r>
              <a:rPr b="1" lang="en" sz="1200">
                <a:latin typeface="Lato"/>
                <a:ea typeface="Lato"/>
                <a:cs typeface="Lato"/>
                <a:sym typeface="Lato"/>
              </a:rPr>
              <a:t>Unrelated context</a:t>
            </a:r>
            <a:endParaRPr b="1" sz="1200">
              <a:latin typeface="Lato"/>
              <a:ea typeface="Lato"/>
              <a:cs typeface="Lato"/>
              <a:sym typeface="Lato"/>
            </a:endParaRPr>
          </a:p>
        </p:txBody>
      </p:sp>
      <p:sp>
        <p:nvSpPr>
          <p:cNvPr id="227" name="Google Shape;227;p27"/>
          <p:cNvSpPr txBox="1"/>
          <p:nvPr>
            <p:ph idx="4294967295" type="body"/>
          </p:nvPr>
        </p:nvSpPr>
        <p:spPr>
          <a:xfrm>
            <a:off x="6089913" y="4351900"/>
            <a:ext cx="2471700" cy="4428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SzPts val="935"/>
              <a:buNone/>
            </a:pPr>
            <a:r>
              <a:rPr b="1" lang="en" sz="1200">
                <a:latin typeface="Lato"/>
                <a:ea typeface="Lato"/>
                <a:cs typeface="Lato"/>
                <a:sym typeface="Lato"/>
              </a:rPr>
              <a:t>Related context</a:t>
            </a:r>
            <a:endParaRPr b="1" sz="1200">
              <a:latin typeface="Lato"/>
              <a:ea typeface="Lato"/>
              <a:cs typeface="Lato"/>
              <a:sym typeface="Lato"/>
            </a:endParaRPr>
          </a:p>
        </p:txBody>
      </p:sp>
      <p:pic>
        <p:nvPicPr>
          <p:cNvPr id="230" name="Google Shape;230;p27"/>
          <p:cNvPicPr preferRelativeResize="0"/>
          <p:nvPr/>
        </p:nvPicPr>
        <p:blipFill>
          <a:blip r:embed="rId5">
            <a:alphaModFix/>
          </a:blip>
          <a:stretch>
            <a:fillRect/>
          </a:stretch>
        </p:blipFill>
        <p:spPr>
          <a:xfrm>
            <a:off x="99213" y="4596125"/>
            <a:ext cx="3105822" cy="402950"/>
          </a:xfrm>
          <a:prstGeom prst="rect">
            <a:avLst/>
          </a:prstGeom>
          <a:noFill/>
          <a:ln>
            <a:noFill/>
          </a:ln>
        </p:spPr>
      </p:pic>
      <p:pic>
        <p:nvPicPr>
          <p:cNvPr id="231" name="Google Shape;231;p27"/>
          <p:cNvPicPr preferRelativeResize="0"/>
          <p:nvPr/>
        </p:nvPicPr>
        <p:blipFill>
          <a:blip r:embed="rId6">
            <a:alphaModFix/>
          </a:blip>
          <a:stretch>
            <a:fillRect/>
          </a:stretch>
        </p:blipFill>
        <p:spPr>
          <a:xfrm>
            <a:off x="5366635" y="4596125"/>
            <a:ext cx="3633739" cy="402950"/>
          </a:xfrm>
          <a:prstGeom prst="rect">
            <a:avLst/>
          </a:prstGeom>
          <a:noFill/>
          <a:ln>
            <a:noFill/>
          </a:ln>
        </p:spPr>
      </p:pic>
      <p:cxnSp>
        <p:nvCxnSpPr>
          <p:cNvPr id="232" name="Google Shape;232;p27"/>
          <p:cNvCxnSpPr/>
          <p:nvPr/>
        </p:nvCxnSpPr>
        <p:spPr>
          <a:xfrm flipH="1" rot="10800000">
            <a:off x="3810000" y="3467625"/>
            <a:ext cx="144000" cy="459600"/>
          </a:xfrm>
          <a:prstGeom prst="straightConnector1">
            <a:avLst/>
          </a:prstGeom>
          <a:noFill/>
          <a:ln cap="flat" cmpd="sng" w="9525">
            <a:solidFill>
              <a:schemeClr val="dk2"/>
            </a:solidFill>
            <a:prstDash val="solid"/>
            <a:round/>
            <a:headEnd len="med" w="med" type="none"/>
            <a:tailEnd len="med" w="med" type="triangle"/>
          </a:ln>
        </p:spPr>
      </p:cxnSp>
      <p:pic>
        <p:nvPicPr>
          <p:cNvPr id="233" name="Google Shape;233;p27"/>
          <p:cNvPicPr preferRelativeResize="0"/>
          <p:nvPr/>
        </p:nvPicPr>
        <p:blipFill rotWithShape="1">
          <a:blip r:embed="rId7">
            <a:alphaModFix/>
          </a:blip>
          <a:srcRect b="71626" l="9679" r="30350" t="0"/>
          <a:stretch/>
        </p:blipFill>
        <p:spPr>
          <a:xfrm>
            <a:off x="2456579" y="4123300"/>
            <a:ext cx="3557922" cy="442800"/>
          </a:xfrm>
          <a:prstGeom prst="rect">
            <a:avLst/>
          </a:prstGeom>
          <a:noFill/>
          <a:ln>
            <a:noFill/>
          </a:ln>
        </p:spPr>
      </p:pic>
      <p:sp>
        <p:nvSpPr>
          <p:cNvPr id="234" name="Google Shape;234;p27"/>
          <p:cNvSpPr txBox="1"/>
          <p:nvPr>
            <p:ph idx="4294967295" type="body"/>
          </p:nvPr>
        </p:nvSpPr>
        <p:spPr>
          <a:xfrm>
            <a:off x="2928338" y="3869250"/>
            <a:ext cx="2404500" cy="4029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SzPts val="935"/>
              <a:buNone/>
            </a:pPr>
            <a:r>
              <a:rPr b="1" lang="en" sz="1200">
                <a:latin typeface="Lato"/>
                <a:ea typeface="Lato"/>
                <a:cs typeface="Lato"/>
                <a:sym typeface="Lato"/>
              </a:rPr>
              <a:t>Overlapped context</a:t>
            </a:r>
            <a:endParaRPr b="1" sz="1200">
              <a:latin typeface="Lato"/>
              <a:ea typeface="Lato"/>
              <a:cs typeface="Lato"/>
              <a:sym typeface="Lato"/>
            </a:endParaRPr>
          </a:p>
        </p:txBody>
      </p:sp>
      <p:sp>
        <p:nvSpPr>
          <p:cNvPr id="235" name="Google Shape;235;p27"/>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Guardrails</a:t>
            </a:r>
            <a:r>
              <a:rPr lang="en" sz="1000">
                <a:latin typeface="Lato Light"/>
                <a:ea typeface="Lato Light"/>
                <a:cs typeface="Lato Light"/>
                <a:sym typeface="Lato Light"/>
              </a:rPr>
              <a:t> -&gt; </a:t>
            </a:r>
            <a:r>
              <a:rPr lang="en" sz="1000">
                <a:solidFill>
                  <a:schemeClr val="dk1"/>
                </a:solidFill>
                <a:latin typeface="Lato Light"/>
                <a:ea typeface="Lato Light"/>
                <a:cs typeface="Lato Light"/>
                <a:sym typeface="Lato Light"/>
              </a:rPr>
              <a:t>Response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
        <p:nvSpPr>
          <p:cNvPr id="236" name="Google Shape;236;p27"/>
          <p:cNvSpPr txBox="1"/>
          <p:nvPr/>
        </p:nvSpPr>
        <p:spPr>
          <a:xfrm>
            <a:off x="6427800" y="1784238"/>
            <a:ext cx="24045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rgbClr val="434343"/>
                </a:solidFill>
                <a:latin typeface="Lato"/>
                <a:ea typeface="Lato"/>
                <a:cs typeface="Lato"/>
                <a:sym typeface="Lato"/>
              </a:rPr>
              <a:t>Precision </a:t>
            </a:r>
            <a:r>
              <a:rPr lang="en" sz="1300">
                <a:solidFill>
                  <a:srgbClr val="434343"/>
                </a:solidFill>
                <a:latin typeface="Lato Light"/>
                <a:ea typeface="Lato Light"/>
                <a:cs typeface="Lato Light"/>
                <a:sym typeface="Lato Light"/>
              </a:rPr>
              <a:t>&amp; </a:t>
            </a:r>
            <a:r>
              <a:rPr b="1" lang="en" sz="1300">
                <a:solidFill>
                  <a:srgbClr val="434343"/>
                </a:solidFill>
                <a:latin typeface="Lato"/>
                <a:ea typeface="Lato"/>
                <a:cs typeface="Lato"/>
                <a:sym typeface="Lato"/>
              </a:rPr>
              <a:t>Specificity </a:t>
            </a:r>
            <a:r>
              <a:rPr lang="en" sz="1300">
                <a:solidFill>
                  <a:srgbClr val="434343"/>
                </a:solidFill>
                <a:latin typeface="Lato Light"/>
                <a:ea typeface="Lato Light"/>
                <a:cs typeface="Lato Light"/>
                <a:sym typeface="Lato Light"/>
              </a:rPr>
              <a:t>are the metrics we used to optimize the guardrail system.</a:t>
            </a:r>
            <a:endParaRPr b="1" sz="1200">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nvSpPr>
        <p:spPr>
          <a:xfrm>
            <a:off x="460425" y="356625"/>
            <a:ext cx="612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666666"/>
                </a:solidFill>
                <a:latin typeface="Lato Light"/>
                <a:ea typeface="Lato Light"/>
                <a:cs typeface="Lato Light"/>
                <a:sym typeface="Lato Light"/>
              </a:rPr>
              <a:t>Response</a:t>
            </a:r>
            <a:r>
              <a:rPr lang="en" sz="2400">
                <a:solidFill>
                  <a:srgbClr val="666666"/>
                </a:solidFill>
                <a:latin typeface="Lato Light"/>
                <a:ea typeface="Lato Light"/>
                <a:cs typeface="Lato Light"/>
                <a:sym typeface="Lato Light"/>
              </a:rPr>
              <a:t> Models</a:t>
            </a:r>
            <a:endParaRPr sz="2400">
              <a:solidFill>
                <a:srgbClr val="666666"/>
              </a:solidFill>
              <a:latin typeface="Lato Light"/>
              <a:ea typeface="Lato Light"/>
              <a:cs typeface="Lato Light"/>
              <a:sym typeface="Lato Light"/>
            </a:endParaRPr>
          </a:p>
        </p:txBody>
      </p:sp>
      <p:pic>
        <p:nvPicPr>
          <p:cNvPr id="242" name="Google Shape;242;p28"/>
          <p:cNvPicPr preferRelativeResize="0"/>
          <p:nvPr/>
        </p:nvPicPr>
        <p:blipFill>
          <a:blip r:embed="rId3">
            <a:alphaModFix/>
          </a:blip>
          <a:stretch>
            <a:fillRect/>
          </a:stretch>
        </p:blipFill>
        <p:spPr>
          <a:xfrm>
            <a:off x="4419175" y="1527700"/>
            <a:ext cx="4070548" cy="2331425"/>
          </a:xfrm>
          <a:prstGeom prst="rect">
            <a:avLst/>
          </a:prstGeom>
          <a:noFill/>
          <a:ln>
            <a:noFill/>
          </a:ln>
        </p:spPr>
      </p:pic>
      <p:cxnSp>
        <p:nvCxnSpPr>
          <p:cNvPr id="243" name="Google Shape;243;p28"/>
          <p:cNvCxnSpPr/>
          <p:nvPr/>
        </p:nvCxnSpPr>
        <p:spPr>
          <a:xfrm>
            <a:off x="4272550" y="1359200"/>
            <a:ext cx="4785600" cy="0"/>
          </a:xfrm>
          <a:prstGeom prst="straightConnector1">
            <a:avLst/>
          </a:prstGeom>
          <a:noFill/>
          <a:ln cap="flat" cmpd="sng" w="9525">
            <a:solidFill>
              <a:srgbClr val="DD7E6B"/>
            </a:solidFill>
            <a:prstDash val="solid"/>
            <a:round/>
            <a:headEnd len="med" w="med" type="none"/>
            <a:tailEnd len="med" w="med" type="none"/>
          </a:ln>
        </p:spPr>
      </p:cxnSp>
      <p:cxnSp>
        <p:nvCxnSpPr>
          <p:cNvPr id="244" name="Google Shape;244;p28"/>
          <p:cNvCxnSpPr/>
          <p:nvPr/>
        </p:nvCxnSpPr>
        <p:spPr>
          <a:xfrm>
            <a:off x="4424950" y="4110675"/>
            <a:ext cx="4633200" cy="0"/>
          </a:xfrm>
          <a:prstGeom prst="straightConnector1">
            <a:avLst/>
          </a:prstGeom>
          <a:noFill/>
          <a:ln cap="flat" cmpd="sng" w="9525">
            <a:solidFill>
              <a:srgbClr val="DD7E6B"/>
            </a:solidFill>
            <a:prstDash val="solid"/>
            <a:round/>
            <a:headEnd len="med" w="med" type="none"/>
            <a:tailEnd len="med" w="med" type="none"/>
          </a:ln>
        </p:spPr>
      </p:cxnSp>
      <p:pic>
        <p:nvPicPr>
          <p:cNvPr id="245" name="Google Shape;245;p28"/>
          <p:cNvPicPr preferRelativeResize="0"/>
          <p:nvPr/>
        </p:nvPicPr>
        <p:blipFill>
          <a:blip r:embed="rId4">
            <a:alphaModFix/>
          </a:blip>
          <a:stretch>
            <a:fillRect/>
          </a:stretch>
        </p:blipFill>
        <p:spPr>
          <a:xfrm>
            <a:off x="773100" y="910725"/>
            <a:ext cx="1766100" cy="3803050"/>
          </a:xfrm>
          <a:prstGeom prst="rect">
            <a:avLst/>
          </a:prstGeom>
          <a:noFill/>
          <a:ln>
            <a:noFill/>
          </a:ln>
        </p:spPr>
      </p:pic>
      <p:cxnSp>
        <p:nvCxnSpPr>
          <p:cNvPr id="246" name="Google Shape;246;p28"/>
          <p:cNvCxnSpPr/>
          <p:nvPr/>
        </p:nvCxnSpPr>
        <p:spPr>
          <a:xfrm>
            <a:off x="2371725" y="3314700"/>
            <a:ext cx="2068800" cy="802200"/>
          </a:xfrm>
          <a:prstGeom prst="straightConnector1">
            <a:avLst/>
          </a:prstGeom>
          <a:noFill/>
          <a:ln cap="flat" cmpd="sng" w="9525">
            <a:solidFill>
              <a:srgbClr val="CC4125"/>
            </a:solidFill>
            <a:prstDash val="solid"/>
            <a:round/>
            <a:headEnd len="med" w="med" type="none"/>
            <a:tailEnd len="med" w="med" type="none"/>
          </a:ln>
        </p:spPr>
      </p:cxnSp>
      <p:cxnSp>
        <p:nvCxnSpPr>
          <p:cNvPr id="247" name="Google Shape;247;p28"/>
          <p:cNvCxnSpPr/>
          <p:nvPr/>
        </p:nvCxnSpPr>
        <p:spPr>
          <a:xfrm flipH="1" rot="10800000">
            <a:off x="2362200" y="1359300"/>
            <a:ext cx="1910400" cy="964800"/>
          </a:xfrm>
          <a:prstGeom prst="straightConnector1">
            <a:avLst/>
          </a:prstGeom>
          <a:noFill/>
          <a:ln cap="flat" cmpd="sng" w="9525">
            <a:solidFill>
              <a:srgbClr val="DD7E6B"/>
            </a:solidFill>
            <a:prstDash val="solid"/>
            <a:round/>
            <a:headEnd len="med" w="med" type="none"/>
            <a:tailEnd len="med" w="med" type="none"/>
          </a:ln>
        </p:spPr>
      </p:cxnSp>
      <p:sp>
        <p:nvSpPr>
          <p:cNvPr id="248" name="Google Shape;248;p28"/>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b="1" lang="en" sz="1000">
                <a:solidFill>
                  <a:srgbClr val="A61C00"/>
                </a:solidFill>
                <a:latin typeface="Lato"/>
                <a:ea typeface="Lato"/>
                <a:cs typeface="Lato"/>
                <a:sym typeface="Lato"/>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311700" y="400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Language Model?</a:t>
            </a:r>
            <a:endParaRPr/>
          </a:p>
        </p:txBody>
      </p:sp>
      <p:pic>
        <p:nvPicPr>
          <p:cNvPr id="254" name="Google Shape;254;p29"/>
          <p:cNvPicPr preferRelativeResize="0"/>
          <p:nvPr/>
        </p:nvPicPr>
        <p:blipFill>
          <a:blip r:embed="rId3">
            <a:alphaModFix/>
          </a:blip>
          <a:stretch>
            <a:fillRect/>
          </a:stretch>
        </p:blipFill>
        <p:spPr>
          <a:xfrm>
            <a:off x="538675" y="2810525"/>
            <a:ext cx="3320176" cy="2246300"/>
          </a:xfrm>
          <a:prstGeom prst="rect">
            <a:avLst/>
          </a:prstGeom>
          <a:noFill/>
          <a:ln>
            <a:noFill/>
          </a:ln>
        </p:spPr>
      </p:pic>
      <p:sp>
        <p:nvSpPr>
          <p:cNvPr id="255" name="Google Shape;255;p29"/>
          <p:cNvSpPr txBox="1"/>
          <p:nvPr/>
        </p:nvSpPr>
        <p:spPr>
          <a:xfrm>
            <a:off x="114300" y="1352550"/>
            <a:ext cx="8925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dk1"/>
                </a:solidFill>
                <a:latin typeface="Lato Light"/>
                <a:ea typeface="Lato Light"/>
                <a:cs typeface="Lato Light"/>
                <a:sym typeface="Lato Light"/>
              </a:rPr>
              <a:t>I’ll meet you at the</a:t>
            </a:r>
            <a:r>
              <a:rPr lang="en" sz="3400">
                <a:solidFill>
                  <a:schemeClr val="dk1"/>
                </a:solidFill>
                <a:latin typeface="Lato Light"/>
                <a:ea typeface="Lato Light"/>
                <a:cs typeface="Lato Light"/>
                <a:sym typeface="Lato Light"/>
              </a:rPr>
              <a:t> _</a:t>
            </a:r>
            <a:r>
              <a:rPr lang="en" sz="3400">
                <a:solidFill>
                  <a:schemeClr val="dk1"/>
                </a:solidFill>
                <a:latin typeface="Lato Light"/>
                <a:ea typeface="Lato Light"/>
                <a:cs typeface="Lato Light"/>
                <a:sym typeface="Lato Light"/>
              </a:rPr>
              <a:t>__________</a:t>
            </a:r>
            <a:r>
              <a:rPr lang="en" sz="3400">
                <a:solidFill>
                  <a:schemeClr val="dk1"/>
                </a:solidFill>
                <a:latin typeface="Lato Light"/>
                <a:ea typeface="Lato Light"/>
                <a:cs typeface="Lato Light"/>
                <a:sym typeface="Lato Light"/>
              </a:rPr>
              <a:t>_</a:t>
            </a:r>
            <a:endParaRPr sz="2400"/>
          </a:p>
        </p:txBody>
      </p:sp>
      <p:pic>
        <p:nvPicPr>
          <p:cNvPr id="256" name="Google Shape;256;p29"/>
          <p:cNvPicPr preferRelativeResize="0"/>
          <p:nvPr/>
        </p:nvPicPr>
        <p:blipFill>
          <a:blip r:embed="rId4">
            <a:alphaModFix/>
          </a:blip>
          <a:stretch>
            <a:fillRect/>
          </a:stretch>
        </p:blipFill>
        <p:spPr>
          <a:xfrm>
            <a:off x="3858850" y="2571750"/>
            <a:ext cx="4761274" cy="2485075"/>
          </a:xfrm>
          <a:prstGeom prst="rect">
            <a:avLst/>
          </a:prstGeom>
          <a:noFill/>
          <a:ln>
            <a:noFill/>
          </a:ln>
        </p:spPr>
      </p:pic>
      <p:sp>
        <p:nvSpPr>
          <p:cNvPr id="257" name="Google Shape;257;p29"/>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b="1" lang="en" sz="1000">
                <a:solidFill>
                  <a:srgbClr val="A61C00"/>
                </a:solidFill>
                <a:latin typeface="Lato"/>
                <a:ea typeface="Lato"/>
                <a:cs typeface="Lato"/>
                <a:sym typeface="Lato"/>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311700" y="51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Few Shot != Training</a:t>
            </a:r>
            <a:endParaRPr/>
          </a:p>
        </p:txBody>
      </p:sp>
      <p:graphicFrame>
        <p:nvGraphicFramePr>
          <p:cNvPr id="263" name="Google Shape;263;p30"/>
          <p:cNvGraphicFramePr/>
          <p:nvPr/>
        </p:nvGraphicFramePr>
        <p:xfrm>
          <a:off x="970850" y="1624350"/>
          <a:ext cx="3000000" cy="3000000"/>
        </p:xfrm>
        <a:graphic>
          <a:graphicData uri="http://schemas.openxmlformats.org/drawingml/2006/table">
            <a:tbl>
              <a:tblPr>
                <a:noFill/>
                <a:tableStyleId>{1553CD0C-8B08-491F-AB1A-C431009173B2}</a:tableStyleId>
              </a:tblPr>
              <a:tblGrid>
                <a:gridCol w="2524775"/>
                <a:gridCol w="2360150"/>
                <a:gridCol w="2123200"/>
              </a:tblGrid>
              <a:tr h="822925">
                <a:tc>
                  <a:txBody>
                    <a:bodyPr/>
                    <a:lstStyle/>
                    <a:p>
                      <a:pPr indent="0" lvl="0" marL="0" rtl="0" algn="l">
                        <a:spcBef>
                          <a:spcPts val="0"/>
                        </a:spcBef>
                        <a:spcAft>
                          <a:spcPts val="0"/>
                        </a:spcAft>
                        <a:buNone/>
                      </a:pPr>
                      <a:r>
                        <a:t/>
                      </a:r>
                      <a:endParaRPr sz="21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2100">
                          <a:latin typeface="Lato"/>
                          <a:ea typeface="Lato"/>
                          <a:cs typeface="Lato"/>
                          <a:sym typeface="Lato"/>
                        </a:rPr>
                        <a:t>Gradient Descent</a:t>
                      </a:r>
                      <a:endParaRPr sz="21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2100">
                          <a:latin typeface="Lato"/>
                          <a:ea typeface="Lato"/>
                          <a:cs typeface="Lato"/>
                          <a:sym typeface="Lato"/>
                        </a:rPr>
                        <a:t>Task</a:t>
                      </a:r>
                      <a:endParaRPr sz="21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02900">
                <a:tc>
                  <a:txBody>
                    <a:bodyPr/>
                    <a:lstStyle/>
                    <a:p>
                      <a:pPr indent="0" lvl="0" marL="0" rtl="0" algn="l">
                        <a:spcBef>
                          <a:spcPts val="0"/>
                        </a:spcBef>
                        <a:spcAft>
                          <a:spcPts val="0"/>
                        </a:spcAft>
                        <a:buNone/>
                      </a:pPr>
                      <a:r>
                        <a:rPr lang="en" sz="2100">
                          <a:latin typeface="Lato"/>
                          <a:ea typeface="Lato"/>
                          <a:cs typeface="Lato"/>
                          <a:sym typeface="Lato"/>
                        </a:rPr>
                        <a:t>Training</a:t>
                      </a:r>
                      <a:endParaRPr sz="21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2100">
                          <a:latin typeface="Lato Light"/>
                          <a:ea typeface="Lato Light"/>
                          <a:cs typeface="Lato Light"/>
                          <a:sym typeface="Lato Light"/>
                        </a:rPr>
                        <a:t>Yes</a:t>
                      </a:r>
                      <a:endParaRPr sz="21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2100">
                          <a:latin typeface="Lato Light"/>
                          <a:ea typeface="Lato Light"/>
                          <a:cs typeface="Lato Light"/>
                          <a:sym typeface="Lato Light"/>
                        </a:rPr>
                        <a:t>Completion</a:t>
                      </a:r>
                      <a:endParaRPr sz="21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822925">
                <a:tc>
                  <a:txBody>
                    <a:bodyPr/>
                    <a:lstStyle/>
                    <a:p>
                      <a:pPr indent="0" lvl="0" marL="0" rtl="0" algn="l">
                        <a:spcBef>
                          <a:spcPts val="0"/>
                        </a:spcBef>
                        <a:spcAft>
                          <a:spcPts val="0"/>
                        </a:spcAft>
                        <a:buNone/>
                      </a:pPr>
                      <a:r>
                        <a:rPr lang="en" sz="2100">
                          <a:latin typeface="Lato"/>
                          <a:ea typeface="Lato"/>
                          <a:cs typeface="Lato"/>
                          <a:sym typeface="Lato"/>
                        </a:rPr>
                        <a:t>Few Shot Learning</a:t>
                      </a:r>
                      <a:endParaRPr sz="21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2100">
                          <a:latin typeface="Lato Light"/>
                          <a:ea typeface="Lato Light"/>
                          <a:cs typeface="Lato Light"/>
                          <a:sym typeface="Lato Light"/>
                        </a:rPr>
                        <a:t>No</a:t>
                      </a:r>
                      <a:endParaRPr sz="21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100">
                          <a:latin typeface="Lato Light"/>
                          <a:ea typeface="Lato Light"/>
                          <a:cs typeface="Lato Light"/>
                          <a:sym typeface="Lato Light"/>
                        </a:rPr>
                        <a:t>Classification</a:t>
                      </a:r>
                      <a:br>
                        <a:rPr lang="en" sz="2100">
                          <a:latin typeface="Lato Light"/>
                          <a:ea typeface="Lato Light"/>
                          <a:cs typeface="Lato Light"/>
                          <a:sym typeface="Lato Light"/>
                        </a:rPr>
                      </a:br>
                      <a:r>
                        <a:rPr lang="en" sz="2100">
                          <a:solidFill>
                            <a:schemeClr val="dk1"/>
                          </a:solidFill>
                          <a:latin typeface="Lato Light"/>
                          <a:ea typeface="Lato Light"/>
                          <a:cs typeface="Lato Light"/>
                          <a:sym typeface="Lato Light"/>
                        </a:rPr>
                        <a:t>Q&amp;A</a:t>
                      </a:r>
                      <a:endParaRPr sz="21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264" name="Google Shape;264;p30"/>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b="1" lang="en" sz="1000">
                <a:solidFill>
                  <a:srgbClr val="A61C00"/>
                </a:solidFill>
                <a:latin typeface="Lato"/>
                <a:ea typeface="Lato"/>
                <a:cs typeface="Lato"/>
                <a:sym typeface="Lato"/>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311700" y="48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GPT3 Model </a:t>
            </a:r>
            <a:r>
              <a:rPr lang="en"/>
              <a:t>Hierarchy</a:t>
            </a:r>
            <a:r>
              <a:rPr lang="en"/>
              <a:t> </a:t>
            </a:r>
            <a:endParaRPr/>
          </a:p>
        </p:txBody>
      </p:sp>
      <p:sp>
        <p:nvSpPr>
          <p:cNvPr id="270" name="Google Shape;270;p31"/>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b="1" lang="en" sz="1000">
                <a:solidFill>
                  <a:srgbClr val="A61C00"/>
                </a:solidFill>
                <a:latin typeface="Lato"/>
                <a:ea typeface="Lato"/>
                <a:cs typeface="Lato"/>
                <a:sym typeface="Lato"/>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pic>
        <p:nvPicPr>
          <p:cNvPr id="271" name="Google Shape;271;p31"/>
          <p:cNvPicPr preferRelativeResize="0"/>
          <p:nvPr/>
        </p:nvPicPr>
        <p:blipFill>
          <a:blip r:embed="rId3">
            <a:alphaModFix/>
          </a:blip>
          <a:stretch>
            <a:fillRect/>
          </a:stretch>
        </p:blipFill>
        <p:spPr>
          <a:xfrm>
            <a:off x="2013913" y="1110050"/>
            <a:ext cx="5116163" cy="3779276"/>
          </a:xfrm>
          <a:prstGeom prst="rect">
            <a:avLst/>
          </a:prstGeom>
          <a:noFill/>
          <a:ln>
            <a:noFill/>
          </a:ln>
        </p:spPr>
      </p:pic>
      <p:sp>
        <p:nvSpPr>
          <p:cNvPr id="272" name="Google Shape;272;p31"/>
          <p:cNvSpPr/>
          <p:nvPr/>
        </p:nvSpPr>
        <p:spPr>
          <a:xfrm>
            <a:off x="2000800" y="2809275"/>
            <a:ext cx="5173800" cy="207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600"/>
                                        <p:tgtEl>
                                          <p:spTgt spid="272"/>
                                        </p:tgtEl>
                                        <p:attrNameLst>
                                          <p:attrName>ppt_x</p:attrName>
                                        </p:attrNameLst>
                                      </p:cBhvr>
                                      <p:tavLst>
                                        <p:tav fmla="" tm="0">
                                          <p:val>
                                            <p:strVal val="#ppt_x"/>
                                          </p:val>
                                        </p:tav>
                                        <p:tav fmla="" tm="100000">
                                          <p:val>
                                            <p:strVal val="#ppt_x+1"/>
                                          </p:val>
                                        </p:tav>
                                      </p:tavLst>
                                    </p:anim>
                                    <p:set>
                                      <p:cBhvr>
                                        <p:cTn dur="1" fill="hold">
                                          <p:stCondLst>
                                            <p:cond delay="600"/>
                                          </p:stCondLst>
                                        </p:cTn>
                                        <p:tgtEl>
                                          <p:spTgt spid="2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3206575" y="819375"/>
            <a:ext cx="2662625" cy="3927176"/>
          </a:xfrm>
          <a:prstGeom prst="rect">
            <a:avLst/>
          </a:prstGeom>
          <a:noFill/>
          <a:ln>
            <a:noFill/>
          </a:ln>
        </p:spPr>
      </p:pic>
      <p:sp>
        <p:nvSpPr>
          <p:cNvPr id="66" name="Google Shape;66;p14"/>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A61C00"/>
                </a:solidFill>
                <a:latin typeface="Lato"/>
                <a:ea typeface="Lato"/>
                <a:cs typeface="Lato"/>
                <a:sym typeface="Lato"/>
              </a:rPr>
              <a:t>Product</a:t>
            </a:r>
            <a:r>
              <a:rPr lang="en" sz="1000">
                <a:latin typeface="Lato Light"/>
                <a:ea typeface="Lato Light"/>
                <a:cs typeface="Lato Light"/>
                <a:sym typeface="Lato Light"/>
              </a:rPr>
              <a:t> -&gt;  </a:t>
            </a:r>
            <a:r>
              <a:rPr lang="en" sz="1000">
                <a:solidFill>
                  <a:schemeClr val="dk1"/>
                </a:solidFill>
                <a:latin typeface="Lato Light"/>
                <a:ea typeface="Lato Light"/>
                <a:cs typeface="Lato Light"/>
                <a:sym typeface="Lato Light"/>
              </a:rPr>
              <a:t>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Guardrails -&gt; </a:t>
            </a:r>
            <a:r>
              <a:rPr lang="en" sz="1000">
                <a:solidFill>
                  <a:schemeClr val="dk1"/>
                </a:solidFill>
                <a:latin typeface="Lato Light"/>
                <a:ea typeface="Lato Light"/>
                <a:cs typeface="Lato Light"/>
                <a:sym typeface="Lato Light"/>
              </a:rPr>
              <a:t>Response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
        <p:nvSpPr>
          <p:cNvPr id="67" name="Google Shape;67;p14"/>
          <p:cNvSpPr txBox="1"/>
          <p:nvPr/>
        </p:nvSpPr>
        <p:spPr>
          <a:xfrm>
            <a:off x="97200" y="4746550"/>
            <a:ext cx="3825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Light"/>
                <a:ea typeface="Lato Light"/>
                <a:cs typeface="Lato Light"/>
                <a:sym typeface="Lato Light"/>
              </a:rPr>
              <a:t>https://www.imdb.com/title/tt0373175/</a:t>
            </a:r>
            <a:endParaRPr sz="600">
              <a:latin typeface="Lato Light"/>
              <a:ea typeface="Lato Light"/>
              <a:cs typeface="Lato Light"/>
              <a:sym typeface="La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311700" y="48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GPT3 Model Hierarchy </a:t>
            </a:r>
            <a:endParaRPr/>
          </a:p>
        </p:txBody>
      </p:sp>
      <p:sp>
        <p:nvSpPr>
          <p:cNvPr id="278" name="Google Shape;278;p32"/>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b="1" lang="en" sz="1000">
                <a:solidFill>
                  <a:srgbClr val="A61C00"/>
                </a:solidFill>
                <a:latin typeface="Lato"/>
                <a:ea typeface="Lato"/>
                <a:cs typeface="Lato"/>
                <a:sym typeface="Lato"/>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pic>
        <p:nvPicPr>
          <p:cNvPr id="279" name="Google Shape;279;p32"/>
          <p:cNvPicPr preferRelativeResize="0"/>
          <p:nvPr/>
        </p:nvPicPr>
        <p:blipFill>
          <a:blip r:embed="rId3">
            <a:alphaModFix/>
          </a:blip>
          <a:stretch>
            <a:fillRect/>
          </a:stretch>
        </p:blipFill>
        <p:spPr>
          <a:xfrm>
            <a:off x="2013913" y="1110050"/>
            <a:ext cx="5116163" cy="3779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311700" y="436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Completion Task</a:t>
            </a:r>
            <a:endParaRPr sz="2400">
              <a:solidFill>
                <a:srgbClr val="666666"/>
              </a:solidFill>
              <a:latin typeface="Lato"/>
              <a:ea typeface="Lato"/>
              <a:cs typeface="Lato"/>
              <a:sym typeface="Lato"/>
            </a:endParaRPr>
          </a:p>
          <a:p>
            <a:pPr indent="0" lvl="0" marL="0" rtl="0" algn="ctr">
              <a:spcBef>
                <a:spcPts val="0"/>
              </a:spcBef>
              <a:spcAft>
                <a:spcPts val="0"/>
              </a:spcAft>
              <a:buNone/>
            </a:pPr>
            <a:r>
              <a:t/>
            </a:r>
            <a:endParaRPr sz="2400">
              <a:solidFill>
                <a:srgbClr val="666666"/>
              </a:solidFill>
              <a:latin typeface="Lato"/>
              <a:ea typeface="Lato"/>
              <a:cs typeface="Lato"/>
              <a:sym typeface="Lato"/>
            </a:endParaRPr>
          </a:p>
        </p:txBody>
      </p:sp>
      <p:graphicFrame>
        <p:nvGraphicFramePr>
          <p:cNvPr id="285" name="Google Shape;285;p33"/>
          <p:cNvGraphicFramePr/>
          <p:nvPr/>
        </p:nvGraphicFramePr>
        <p:xfrm>
          <a:off x="952500" y="1309915"/>
          <a:ext cx="3000000" cy="3000000"/>
        </p:xfrm>
        <a:graphic>
          <a:graphicData uri="http://schemas.openxmlformats.org/drawingml/2006/table">
            <a:tbl>
              <a:tblPr>
                <a:noFill/>
                <a:tableStyleId>{1553CD0C-8B08-491F-AB1A-C431009173B2}</a:tableStyleId>
              </a:tblPr>
              <a:tblGrid>
                <a:gridCol w="1565550"/>
                <a:gridCol w="5673450"/>
              </a:tblGrid>
              <a:tr h="445125">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Task</a:t>
                      </a:r>
                      <a:endParaRPr sz="19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700">
                          <a:solidFill>
                            <a:srgbClr val="85200C"/>
                          </a:solidFill>
                          <a:latin typeface="Lato Light"/>
                          <a:ea typeface="Lato Light"/>
                          <a:cs typeface="Lato Light"/>
                          <a:sym typeface="Lato Light"/>
                        </a:rPr>
                        <a:t>GPT3 Completion</a:t>
                      </a:r>
                      <a:endParaRPr sz="1700">
                        <a:solidFill>
                          <a:srgbClr val="85200C"/>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60525">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Training</a:t>
                      </a:r>
                      <a:endParaRPr sz="19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700">
                          <a:solidFill>
                            <a:schemeClr val="dk1"/>
                          </a:solidFill>
                          <a:latin typeface="Lato Light"/>
                          <a:ea typeface="Lato Light"/>
                          <a:cs typeface="Lato Light"/>
                          <a:sym typeface="Lato Light"/>
                        </a:rPr>
                        <a:t>31 models</a:t>
                      </a:r>
                      <a:endParaRPr sz="1700">
                        <a:solidFill>
                          <a:srgbClr val="434343"/>
                        </a:solidFill>
                        <a:latin typeface="Lato Light"/>
                        <a:ea typeface="Lato Light"/>
                        <a:cs typeface="Lato Light"/>
                        <a:sym typeface="Lato Light"/>
                      </a:endParaRPr>
                    </a:p>
                    <a:p>
                      <a:pPr indent="0" lvl="0" marL="0" rtl="0" algn="l">
                        <a:spcBef>
                          <a:spcPts val="0"/>
                        </a:spcBef>
                        <a:spcAft>
                          <a:spcPts val="0"/>
                        </a:spcAft>
                        <a:buClr>
                          <a:schemeClr val="dk1"/>
                        </a:buClr>
                        <a:buSzPts val="1100"/>
                        <a:buFont typeface="Arial"/>
                        <a:buNone/>
                      </a:pPr>
                      <a:r>
                        <a:rPr lang="en" sz="1700">
                          <a:solidFill>
                            <a:srgbClr val="434343"/>
                          </a:solidFill>
                          <a:latin typeface="Lato Light"/>
                          <a:ea typeface="Lato Light"/>
                          <a:cs typeface="Lato Light"/>
                          <a:sym typeface="Lato Light"/>
                        </a:rPr>
                        <a:t>Hyperparameters: </a:t>
                      </a:r>
                      <a:r>
                        <a:rPr lang="en" sz="1700">
                          <a:solidFill>
                            <a:srgbClr val="85200C"/>
                          </a:solidFill>
                          <a:latin typeface="Lato Light"/>
                          <a:ea typeface="Lato Light"/>
                          <a:cs typeface="Lato Light"/>
                          <a:sym typeface="Lato Light"/>
                        </a:rPr>
                        <a:t>lr-multiplier, batch size, epoch</a:t>
                      </a:r>
                      <a:endParaRPr sz="1700">
                        <a:solidFill>
                          <a:srgbClr val="85200C"/>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45125">
                <a:tc>
                  <a:txBody>
                    <a:bodyPr/>
                    <a:lstStyle/>
                    <a:p>
                      <a:pPr indent="0" lvl="0" marL="0" rtl="0" algn="l">
                        <a:spcBef>
                          <a:spcPts val="0"/>
                        </a:spcBef>
                        <a:spcAft>
                          <a:spcPts val="0"/>
                        </a:spcAft>
                        <a:buNone/>
                      </a:pPr>
                      <a:r>
                        <a:rPr lang="en" sz="1900">
                          <a:solidFill>
                            <a:schemeClr val="dk1"/>
                          </a:solidFill>
                          <a:latin typeface="Lato"/>
                          <a:ea typeface="Lato"/>
                          <a:cs typeface="Lato"/>
                          <a:sym typeface="Lato"/>
                        </a:rPr>
                        <a:t>Params</a:t>
                      </a:r>
                      <a:endParaRPr sz="1900">
                        <a:solidFill>
                          <a:schemeClr val="dk1"/>
                        </a:solidFill>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700">
                          <a:solidFill>
                            <a:srgbClr val="85200C"/>
                          </a:solidFill>
                          <a:latin typeface="Lato Light"/>
                          <a:ea typeface="Lato Light"/>
                          <a:cs typeface="Lato Light"/>
                          <a:sym typeface="Lato Light"/>
                        </a:rPr>
                        <a:t>T</a:t>
                      </a:r>
                      <a:r>
                        <a:rPr lang="en" sz="1700">
                          <a:solidFill>
                            <a:srgbClr val="85200C"/>
                          </a:solidFill>
                          <a:latin typeface="Lato Light"/>
                          <a:ea typeface="Lato Light"/>
                          <a:cs typeface="Lato Light"/>
                          <a:sym typeface="Lato Light"/>
                        </a:rPr>
                        <a:t>emperature, Frequency and Presence Penalty </a:t>
                      </a:r>
                      <a:endParaRPr sz="1700">
                        <a:solidFill>
                          <a:srgbClr val="85200C"/>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1371375">
                <a:tc>
                  <a:txBody>
                    <a:bodyPr/>
                    <a:lstStyle/>
                    <a:p>
                      <a:pPr indent="0" lvl="0" marL="0" rtl="0" algn="l">
                        <a:spcBef>
                          <a:spcPts val="0"/>
                        </a:spcBef>
                        <a:spcAft>
                          <a:spcPts val="0"/>
                        </a:spcAft>
                        <a:buClr>
                          <a:schemeClr val="dk1"/>
                        </a:buClr>
                        <a:buSzPts val="1100"/>
                        <a:buFont typeface="Arial"/>
                        <a:buNone/>
                      </a:pPr>
                      <a:r>
                        <a:rPr lang="en" sz="1900">
                          <a:solidFill>
                            <a:schemeClr val="dk1"/>
                          </a:solidFill>
                          <a:latin typeface="Lato"/>
                          <a:ea typeface="Lato"/>
                          <a:cs typeface="Lato"/>
                          <a:sym typeface="Lato"/>
                        </a:rPr>
                        <a:t>Dataset</a:t>
                      </a:r>
                      <a:endParaRPr sz="19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700">
                          <a:solidFill>
                            <a:srgbClr val="85200C"/>
                          </a:solidFill>
                          <a:latin typeface="Lato Light"/>
                          <a:ea typeface="Lato Light"/>
                          <a:cs typeface="Lato Light"/>
                          <a:sym typeface="Lato Light"/>
                        </a:rPr>
                        <a:t>711 prompts</a:t>
                      </a:r>
                      <a:endParaRPr sz="1700">
                        <a:solidFill>
                          <a:srgbClr val="85200C"/>
                        </a:solidFill>
                        <a:latin typeface="Lato Light"/>
                        <a:ea typeface="Lato Light"/>
                        <a:cs typeface="Lato Light"/>
                        <a:sym typeface="Lato Light"/>
                      </a:endParaRPr>
                    </a:p>
                    <a:p>
                      <a:pPr indent="0" lvl="0" marL="0" rtl="0" algn="l">
                        <a:lnSpc>
                          <a:spcPct val="115000"/>
                        </a:lnSpc>
                        <a:spcBef>
                          <a:spcPts val="0"/>
                        </a:spcBef>
                        <a:spcAft>
                          <a:spcPts val="1200"/>
                        </a:spcAft>
                        <a:buClr>
                          <a:schemeClr val="dk1"/>
                        </a:buClr>
                        <a:buSzPts val="1100"/>
                        <a:buFont typeface="Arial"/>
                        <a:buNone/>
                      </a:pPr>
                      <a:r>
                        <a:rPr lang="en">
                          <a:solidFill>
                            <a:srgbClr val="434343"/>
                          </a:solidFill>
                          <a:latin typeface="Lato Light"/>
                          <a:ea typeface="Lato Light"/>
                          <a:cs typeface="Lato Light"/>
                          <a:sym typeface="Lato Light"/>
                        </a:rPr>
                        <a:t>{"prompt":"","completion":" So that was El Capitan in California's Yosemite National Park, and in case you couldn't tell, I was climbing by myself without a rope, … \\###"}</a:t>
                      </a:r>
                      <a:endParaRPr>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286" name="Google Shape;286;p33"/>
          <p:cNvSpPr txBox="1"/>
          <p:nvPr/>
        </p:nvSpPr>
        <p:spPr>
          <a:xfrm>
            <a:off x="4108425" y="4848900"/>
            <a:ext cx="458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287" name="Google Shape;287;p33"/>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b="1" lang="en" sz="1000">
                <a:solidFill>
                  <a:srgbClr val="A61C00"/>
                </a:solidFill>
                <a:latin typeface="Lato"/>
                <a:ea typeface="Lato"/>
                <a:cs typeface="Lato"/>
                <a:sym typeface="Lato"/>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4"/>
          <p:cNvSpPr txBox="1"/>
          <p:nvPr>
            <p:ph type="title"/>
          </p:nvPr>
        </p:nvSpPr>
        <p:spPr>
          <a:xfrm>
            <a:off x="311700" y="436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 Q&amp;A Tasks</a:t>
            </a:r>
            <a:endParaRPr sz="2400">
              <a:solidFill>
                <a:srgbClr val="666666"/>
              </a:solidFill>
              <a:latin typeface="Lato"/>
              <a:ea typeface="Lato"/>
              <a:cs typeface="Lato"/>
              <a:sym typeface="Lato"/>
            </a:endParaRPr>
          </a:p>
          <a:p>
            <a:pPr indent="0" lvl="0" marL="0" rtl="0" algn="l">
              <a:spcBef>
                <a:spcPts val="0"/>
              </a:spcBef>
              <a:spcAft>
                <a:spcPts val="0"/>
              </a:spcAft>
              <a:buNone/>
            </a:pPr>
            <a:r>
              <a:t/>
            </a:r>
            <a:endParaRPr sz="2400">
              <a:solidFill>
                <a:srgbClr val="666666"/>
              </a:solidFill>
              <a:latin typeface="Lato"/>
              <a:ea typeface="Lato"/>
              <a:cs typeface="Lato"/>
              <a:sym typeface="Lato"/>
            </a:endParaRPr>
          </a:p>
        </p:txBody>
      </p:sp>
      <p:graphicFrame>
        <p:nvGraphicFramePr>
          <p:cNvPr id="293" name="Google Shape;293;p34"/>
          <p:cNvGraphicFramePr/>
          <p:nvPr/>
        </p:nvGraphicFramePr>
        <p:xfrm>
          <a:off x="404200" y="1523175"/>
          <a:ext cx="3000000" cy="3000000"/>
        </p:xfrm>
        <a:graphic>
          <a:graphicData uri="http://schemas.openxmlformats.org/drawingml/2006/table">
            <a:tbl>
              <a:tblPr>
                <a:noFill/>
                <a:tableStyleId>{1553CD0C-8B08-491F-AB1A-C431009173B2}</a:tableStyleId>
              </a:tblPr>
              <a:tblGrid>
                <a:gridCol w="851575"/>
                <a:gridCol w="3086000"/>
              </a:tblGrid>
              <a:tr h="384000">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Task</a:t>
                      </a:r>
                      <a:endParaRPr sz="13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rgbClr val="85200C"/>
                          </a:solidFill>
                          <a:latin typeface="Lato Light"/>
                          <a:ea typeface="Lato Light"/>
                          <a:cs typeface="Lato Light"/>
                          <a:sym typeface="Lato Light"/>
                        </a:rPr>
                        <a:t>GPT3 Classification </a:t>
                      </a:r>
                      <a:endParaRPr sz="1300">
                        <a:solidFill>
                          <a:srgbClr val="85200C"/>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4000">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Training</a:t>
                      </a:r>
                      <a:endParaRPr sz="13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Light"/>
                          <a:ea typeface="Lato Light"/>
                          <a:cs typeface="Lato Light"/>
                          <a:sym typeface="Lato Light"/>
                        </a:rPr>
                        <a:t>None</a:t>
                      </a:r>
                      <a:endParaRPr sz="13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4000">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Learning</a:t>
                      </a:r>
                      <a:endParaRPr sz="13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rgbClr val="85200C"/>
                          </a:solidFill>
                          <a:latin typeface="Lato Light"/>
                          <a:ea typeface="Lato Light"/>
                          <a:cs typeface="Lato Light"/>
                          <a:sym typeface="Lato Light"/>
                        </a:rPr>
                        <a:t>Few Shot : </a:t>
                      </a:r>
                      <a:r>
                        <a:rPr lang="en" sz="1300">
                          <a:solidFill>
                            <a:schemeClr val="dk1"/>
                          </a:solidFill>
                          <a:latin typeface="Lato Light"/>
                          <a:ea typeface="Lato Light"/>
                          <a:cs typeface="Lato Light"/>
                          <a:sym typeface="Lato Light"/>
                        </a:rPr>
                        <a:t>Two-step search (keyword &amp; semantic)</a:t>
                      </a:r>
                      <a:endParaRPr sz="1300">
                        <a:solidFill>
                          <a:srgbClr val="85200C"/>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4000">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Params</a:t>
                      </a:r>
                      <a:endParaRPr sz="1300">
                        <a:solidFill>
                          <a:schemeClr val="dk1"/>
                        </a:solidFill>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Lato Light"/>
                          <a:ea typeface="Lato Light"/>
                          <a:cs typeface="Lato Light"/>
                          <a:sym typeface="Lato Light"/>
                        </a:rPr>
                        <a:t>max_examples</a:t>
                      </a:r>
                      <a:endParaRPr sz="1300">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991000">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Dataset</a:t>
                      </a:r>
                      <a:endParaRPr sz="13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rgbClr val="85200C"/>
                          </a:solidFill>
                          <a:latin typeface="Lato Light"/>
                          <a:ea typeface="Lato Light"/>
                          <a:cs typeface="Lato Light"/>
                          <a:sym typeface="Lato Light"/>
                        </a:rPr>
                        <a:t>64 examples</a:t>
                      </a:r>
                      <a:endParaRPr sz="1300">
                        <a:solidFill>
                          <a:srgbClr val="85200C"/>
                        </a:solidFill>
                        <a:latin typeface="Lato Light"/>
                        <a:ea typeface="Lato Light"/>
                        <a:cs typeface="Lato Light"/>
                        <a:sym typeface="Lato Light"/>
                      </a:endParaRPr>
                    </a:p>
                    <a:p>
                      <a:pPr indent="0" lvl="0" marL="0" rtl="0" algn="l">
                        <a:spcBef>
                          <a:spcPts val="0"/>
                        </a:spcBef>
                        <a:spcAft>
                          <a:spcPts val="0"/>
                        </a:spcAft>
                        <a:buClr>
                          <a:schemeClr val="dk1"/>
                        </a:buClr>
                        <a:buSzPts val="1100"/>
                        <a:buFont typeface="Arial"/>
                        <a:buNone/>
                      </a:pPr>
                      <a:r>
                        <a:rPr lang="en" sz="1300">
                          <a:solidFill>
                            <a:schemeClr val="dk1"/>
                          </a:solidFill>
                          <a:latin typeface="Lato Light"/>
                          <a:ea typeface="Lato Light"/>
                          <a:cs typeface="Lato Light"/>
                          <a:sym typeface="Lato Light"/>
                        </a:rPr>
                        <a:t>['What is your name?', 'Factual'],</a:t>
                      </a:r>
                      <a:endParaRPr sz="1300">
                        <a:solidFill>
                          <a:schemeClr val="dk1"/>
                        </a:solidFill>
                        <a:latin typeface="Lato Light"/>
                        <a:ea typeface="Lato Light"/>
                        <a:cs typeface="Lato Light"/>
                        <a:sym typeface="Lato Light"/>
                      </a:endParaRPr>
                    </a:p>
                    <a:p>
                      <a:pPr indent="0" lvl="0" marL="0" rtl="0" algn="l">
                        <a:spcBef>
                          <a:spcPts val="0"/>
                        </a:spcBef>
                        <a:spcAft>
                          <a:spcPts val="0"/>
                        </a:spcAft>
                        <a:buClr>
                          <a:schemeClr val="dk1"/>
                        </a:buClr>
                        <a:buSzPts val="1100"/>
                        <a:buFont typeface="Arial"/>
                        <a:buNone/>
                      </a:pPr>
                      <a:r>
                        <a:rPr lang="en" sz="1300">
                          <a:solidFill>
                            <a:schemeClr val="dk1"/>
                          </a:solidFill>
                          <a:latin typeface="Lato Light"/>
                          <a:ea typeface="Lato Light"/>
                          <a:cs typeface="Lato Light"/>
                          <a:sym typeface="Lato Light"/>
                        </a:rPr>
                        <a:t>['What do you want others to know or understand about you?', 'Non-factual']</a:t>
                      </a:r>
                      <a:endParaRPr sz="13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294" name="Google Shape;294;p34"/>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b="1" lang="en" sz="1000">
                <a:solidFill>
                  <a:srgbClr val="A61C00"/>
                </a:solidFill>
                <a:latin typeface="Lato"/>
                <a:ea typeface="Lato"/>
                <a:cs typeface="Lato"/>
                <a:sym typeface="Lato"/>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graphicFrame>
        <p:nvGraphicFramePr>
          <p:cNvPr id="295" name="Google Shape;295;p34"/>
          <p:cNvGraphicFramePr/>
          <p:nvPr/>
        </p:nvGraphicFramePr>
        <p:xfrm>
          <a:off x="4545225" y="1523175"/>
          <a:ext cx="3000000" cy="3000000"/>
        </p:xfrm>
        <a:graphic>
          <a:graphicData uri="http://schemas.openxmlformats.org/drawingml/2006/table">
            <a:tbl>
              <a:tblPr>
                <a:noFill/>
                <a:tableStyleId>{1553CD0C-8B08-491F-AB1A-C431009173B2}</a:tableStyleId>
              </a:tblPr>
              <a:tblGrid>
                <a:gridCol w="850125"/>
                <a:gridCol w="3080775"/>
              </a:tblGrid>
              <a:tr h="351725">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Task</a:t>
                      </a:r>
                      <a:endParaRPr sz="13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rgbClr val="85200C"/>
                          </a:solidFill>
                          <a:latin typeface="Lato Light"/>
                          <a:ea typeface="Lato Light"/>
                          <a:cs typeface="Lato Light"/>
                          <a:sym typeface="Lato Light"/>
                        </a:rPr>
                        <a:t>GPT3 Q&amp;A</a:t>
                      </a:r>
                      <a:endParaRPr sz="1300">
                        <a:solidFill>
                          <a:srgbClr val="85200C"/>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51725">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Training</a:t>
                      </a:r>
                      <a:endParaRPr sz="13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Light"/>
                          <a:ea typeface="Lato Light"/>
                          <a:cs typeface="Lato Light"/>
                          <a:sym typeface="Lato Light"/>
                        </a:rPr>
                        <a:t>None</a:t>
                      </a:r>
                      <a:endParaRPr sz="13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51725">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Learning</a:t>
                      </a:r>
                      <a:endParaRPr sz="13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rgbClr val="85200C"/>
                          </a:solidFill>
                          <a:latin typeface="Lato Light"/>
                          <a:ea typeface="Lato Light"/>
                          <a:cs typeface="Lato Light"/>
                          <a:sym typeface="Lato Light"/>
                        </a:rPr>
                        <a:t>Few Shot: </a:t>
                      </a:r>
                      <a:r>
                        <a:rPr lang="en" sz="1300">
                          <a:solidFill>
                            <a:schemeClr val="dk1"/>
                          </a:solidFill>
                          <a:latin typeface="Lato Light"/>
                          <a:ea typeface="Lato Light"/>
                          <a:cs typeface="Lato Light"/>
                          <a:sym typeface="Lato Light"/>
                        </a:rPr>
                        <a:t>Two-step search (keyword &amp; semantic)</a:t>
                      </a:r>
                      <a:endParaRPr sz="1300">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51725">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Params</a:t>
                      </a:r>
                      <a:endParaRPr sz="1300">
                        <a:solidFill>
                          <a:schemeClr val="dk1"/>
                        </a:solidFill>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Lato Light"/>
                          <a:ea typeface="Lato Light"/>
                          <a:cs typeface="Lato Light"/>
                          <a:sym typeface="Lato Light"/>
                        </a:rPr>
                        <a:t>max_rerank</a:t>
                      </a:r>
                      <a:endParaRPr sz="1300">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1083300">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Dataset</a:t>
                      </a:r>
                      <a:endParaRPr sz="13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rgbClr val="85200C"/>
                          </a:solidFill>
                          <a:latin typeface="Lato Light"/>
                          <a:ea typeface="Lato Light"/>
                          <a:cs typeface="Lato Light"/>
                          <a:sym typeface="Lato Light"/>
                        </a:rPr>
                        <a:t>711 documents</a:t>
                      </a:r>
                      <a:endParaRPr sz="1300">
                        <a:solidFill>
                          <a:srgbClr val="85200C"/>
                        </a:solidFill>
                        <a:latin typeface="Lato Light"/>
                        <a:ea typeface="Lato Light"/>
                        <a:cs typeface="Lato Light"/>
                        <a:sym typeface="Lato Light"/>
                      </a:endParaRPr>
                    </a:p>
                    <a:p>
                      <a:pPr indent="0" lvl="0" marL="0" rtl="0" algn="l">
                        <a:spcBef>
                          <a:spcPts val="0"/>
                        </a:spcBef>
                        <a:spcAft>
                          <a:spcPts val="0"/>
                        </a:spcAft>
                        <a:buClr>
                          <a:schemeClr val="dk1"/>
                        </a:buClr>
                        <a:buSzPts val="1100"/>
                        <a:buFont typeface="Arial"/>
                        <a:buNone/>
                      </a:pPr>
                      <a:r>
                        <a:rPr lang="en" sz="1300">
                          <a:solidFill>
                            <a:schemeClr val="dk1"/>
                          </a:solidFill>
                          <a:latin typeface="Lato Light"/>
                          <a:ea typeface="Lato Light"/>
                          <a:cs typeface="Lato Light"/>
                          <a:sym typeface="Lato Light"/>
                        </a:rPr>
                        <a:t>{"text": "I mean uh you know I free soloed El Cap I think 2017 and the tour was in 2018. And so it's kind of taken me a year and a half, ...}</a:t>
                      </a:r>
                      <a:endParaRPr sz="1300">
                        <a:solidFill>
                          <a:schemeClr val="dk1"/>
                        </a:solidFill>
                        <a:latin typeface="Lato Light"/>
                        <a:ea typeface="Lato Light"/>
                        <a:cs typeface="Lato Light"/>
                        <a:sym typeface="Lato Light"/>
                      </a:endParaRPr>
                    </a:p>
                    <a:p>
                      <a:pPr indent="0" lvl="0" marL="0" rtl="0" algn="l">
                        <a:spcBef>
                          <a:spcPts val="0"/>
                        </a:spcBef>
                        <a:spcAft>
                          <a:spcPts val="0"/>
                        </a:spcAft>
                        <a:buClr>
                          <a:schemeClr val="dk1"/>
                        </a:buClr>
                        <a:buSzPts val="1100"/>
                        <a:buFont typeface="Arial"/>
                        <a:buNone/>
                      </a:pPr>
                      <a:r>
                        <a:rPr lang="en" sz="1300">
                          <a:solidFill>
                            <a:schemeClr val="dk1"/>
                          </a:solidFill>
                          <a:latin typeface="Lato Light"/>
                          <a:ea typeface="Lato Light"/>
                          <a:cs typeface="Lato Light"/>
                          <a:sym typeface="Lato Light"/>
                        </a:rPr>
                        <a:t>{"text": "One of the things I'm playing with this season is a traverse the entire range of red rocks …}</a:t>
                      </a:r>
                      <a:endParaRPr sz="1300">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311700" y="436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Q&amp;A Task</a:t>
            </a:r>
            <a:endParaRPr sz="2400">
              <a:solidFill>
                <a:srgbClr val="666666"/>
              </a:solidFill>
              <a:latin typeface="Lato"/>
              <a:ea typeface="Lato"/>
              <a:cs typeface="Lato"/>
              <a:sym typeface="Lato"/>
            </a:endParaRPr>
          </a:p>
          <a:p>
            <a:pPr indent="0" lvl="0" marL="0" rtl="0" algn="ctr">
              <a:spcBef>
                <a:spcPts val="0"/>
              </a:spcBef>
              <a:spcAft>
                <a:spcPts val="0"/>
              </a:spcAft>
              <a:buClr>
                <a:schemeClr val="dk1"/>
              </a:buClr>
              <a:buSzPct val="45833"/>
              <a:buFont typeface="Arial"/>
              <a:buNone/>
            </a:pPr>
            <a:r>
              <a:t/>
            </a:r>
            <a:endParaRPr sz="2400">
              <a:solidFill>
                <a:srgbClr val="666666"/>
              </a:solidFill>
              <a:latin typeface="Lato"/>
              <a:ea typeface="Lato"/>
              <a:cs typeface="Lato"/>
              <a:sym typeface="Lato"/>
            </a:endParaRPr>
          </a:p>
        </p:txBody>
      </p:sp>
      <p:pic>
        <p:nvPicPr>
          <p:cNvPr id="301" name="Google Shape;301;p35"/>
          <p:cNvPicPr preferRelativeResize="0"/>
          <p:nvPr/>
        </p:nvPicPr>
        <p:blipFill>
          <a:blip r:embed="rId3">
            <a:alphaModFix/>
          </a:blip>
          <a:stretch>
            <a:fillRect/>
          </a:stretch>
        </p:blipFill>
        <p:spPr>
          <a:xfrm>
            <a:off x="156963" y="1082725"/>
            <a:ext cx="8830075" cy="3613100"/>
          </a:xfrm>
          <a:prstGeom prst="rect">
            <a:avLst/>
          </a:prstGeom>
          <a:noFill/>
          <a:ln>
            <a:noFill/>
          </a:ln>
        </p:spPr>
      </p:pic>
      <p:sp>
        <p:nvSpPr>
          <p:cNvPr id="302" name="Google Shape;302;p35"/>
          <p:cNvSpPr txBox="1"/>
          <p:nvPr/>
        </p:nvSpPr>
        <p:spPr>
          <a:xfrm>
            <a:off x="97200" y="4769750"/>
            <a:ext cx="3825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Light"/>
                <a:ea typeface="Lato Light"/>
                <a:cs typeface="Lato Light"/>
                <a:sym typeface="Lato Light"/>
              </a:rPr>
              <a:t>Openai beta docs: https://beta.openai.com/docs/guides/answers</a:t>
            </a:r>
            <a:endParaRPr sz="600">
              <a:latin typeface="Lato Light"/>
              <a:ea typeface="Lato Light"/>
              <a:cs typeface="Lato Light"/>
              <a:sym typeface="Lato Light"/>
            </a:endParaRPr>
          </a:p>
        </p:txBody>
      </p:sp>
      <p:sp>
        <p:nvSpPr>
          <p:cNvPr id="303" name="Google Shape;303;p35"/>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b="1" lang="en" sz="1000">
                <a:solidFill>
                  <a:srgbClr val="A61C00"/>
                </a:solidFill>
                <a:latin typeface="Lato"/>
                <a:ea typeface="Lato"/>
                <a:cs typeface="Lato"/>
                <a:sym typeface="Lato"/>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6"/>
          <p:cNvPicPr preferRelativeResize="0"/>
          <p:nvPr/>
        </p:nvPicPr>
        <p:blipFill>
          <a:blip r:embed="rId3">
            <a:alphaModFix/>
          </a:blip>
          <a:stretch>
            <a:fillRect/>
          </a:stretch>
        </p:blipFill>
        <p:spPr>
          <a:xfrm>
            <a:off x="382687" y="525025"/>
            <a:ext cx="8378625" cy="4362300"/>
          </a:xfrm>
          <a:prstGeom prst="rect">
            <a:avLst/>
          </a:prstGeom>
          <a:noFill/>
          <a:ln>
            <a:noFill/>
          </a:ln>
        </p:spPr>
      </p:pic>
      <p:sp>
        <p:nvSpPr>
          <p:cNvPr id="309" name="Google Shape;309;p36"/>
          <p:cNvSpPr/>
          <p:nvPr/>
        </p:nvSpPr>
        <p:spPr>
          <a:xfrm>
            <a:off x="539125" y="458125"/>
            <a:ext cx="7013100" cy="2929800"/>
          </a:xfrm>
          <a:prstGeom prst="rect">
            <a:avLst/>
          </a:prstGeom>
          <a:solidFill>
            <a:srgbClr val="FFFFFF">
              <a:alpha val="84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p:nvPr/>
        </p:nvSpPr>
        <p:spPr>
          <a:xfrm>
            <a:off x="158125" y="3358425"/>
            <a:ext cx="5419800" cy="1676400"/>
          </a:xfrm>
          <a:prstGeom prst="rect">
            <a:avLst/>
          </a:prstGeom>
          <a:solidFill>
            <a:srgbClr val="FFFFFF">
              <a:alpha val="84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p:nvPr/>
        </p:nvSpPr>
        <p:spPr>
          <a:xfrm>
            <a:off x="5987425" y="3409950"/>
            <a:ext cx="2981400" cy="1562100"/>
          </a:xfrm>
          <a:prstGeom prst="roundRect">
            <a:avLst>
              <a:gd fmla="val 16667" name="adj"/>
            </a:avLst>
          </a:prstGeom>
          <a:noFill/>
          <a:ln cap="flat" cmpd="sng" w="28575">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txBox="1"/>
          <p:nvPr/>
        </p:nvSpPr>
        <p:spPr>
          <a:xfrm>
            <a:off x="1422325" y="416675"/>
            <a:ext cx="6129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rgbClr val="434343"/>
                </a:solidFill>
                <a:latin typeface="Lato Light"/>
                <a:ea typeface="Lato Light"/>
                <a:cs typeface="Lato Light"/>
                <a:sym typeface="Lato Light"/>
              </a:rPr>
              <a:t>Evaluation</a:t>
            </a:r>
            <a:endParaRPr sz="2400">
              <a:solidFill>
                <a:srgbClr val="666666"/>
              </a:solidFill>
              <a:latin typeface="Lato"/>
              <a:ea typeface="Lato"/>
              <a:cs typeface="Lato"/>
              <a:sym typeface="Lato"/>
            </a:endParaRPr>
          </a:p>
        </p:txBody>
      </p:sp>
      <p:sp>
        <p:nvSpPr>
          <p:cNvPr id="313" name="Google Shape;313;p36"/>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311700" y="612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Response Models </a:t>
            </a:r>
            <a:r>
              <a:rPr lang="en"/>
              <a:t>Evaluation Framework</a:t>
            </a:r>
            <a:endParaRPr/>
          </a:p>
        </p:txBody>
      </p:sp>
      <p:graphicFrame>
        <p:nvGraphicFramePr>
          <p:cNvPr id="319" name="Google Shape;319;p37"/>
          <p:cNvGraphicFramePr/>
          <p:nvPr/>
        </p:nvGraphicFramePr>
        <p:xfrm>
          <a:off x="1409088" y="2605750"/>
          <a:ext cx="3000000" cy="3000000"/>
        </p:xfrm>
        <a:graphic>
          <a:graphicData uri="http://schemas.openxmlformats.org/drawingml/2006/table">
            <a:tbl>
              <a:tblPr>
                <a:noFill/>
                <a:tableStyleId>{1553CD0C-8B08-491F-AB1A-C431009173B2}</a:tableStyleId>
              </a:tblPr>
              <a:tblGrid>
                <a:gridCol w="1307125"/>
                <a:gridCol w="1307125"/>
                <a:gridCol w="1307125"/>
                <a:gridCol w="1307125"/>
                <a:gridCol w="1287600"/>
              </a:tblGrid>
              <a:tr h="410100">
                <a:tc>
                  <a:txBody>
                    <a:bodyPr/>
                    <a:lstStyle/>
                    <a:p>
                      <a:pPr indent="0" lvl="0" marL="0" rtl="0" algn="ctr">
                        <a:spcBef>
                          <a:spcPts val="0"/>
                        </a:spcBef>
                        <a:spcAft>
                          <a:spcPts val="0"/>
                        </a:spcAft>
                        <a:buNone/>
                      </a:pPr>
                      <a:r>
                        <a:rPr lang="en" sz="1600">
                          <a:latin typeface="Lato"/>
                          <a:ea typeface="Lato"/>
                          <a:cs typeface="Lato"/>
                          <a:sym typeface="Lato"/>
                        </a:rPr>
                        <a:t>Factual</a:t>
                      </a:r>
                      <a:endParaRPr sz="1600">
                        <a:latin typeface="Lato"/>
                        <a:ea typeface="Lato"/>
                        <a:cs typeface="Lato"/>
                        <a:sym typeface="Lato"/>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600">
                          <a:solidFill>
                            <a:srgbClr val="B45F06"/>
                          </a:solidFill>
                          <a:latin typeface="Lato"/>
                          <a:ea typeface="Lato"/>
                          <a:cs typeface="Lato"/>
                          <a:sym typeface="Lato"/>
                        </a:rPr>
                        <a:t>Relevancy </a:t>
                      </a:r>
                      <a:r>
                        <a:rPr baseline="30000" lang="en" sz="1600">
                          <a:solidFill>
                            <a:srgbClr val="B45F06"/>
                          </a:solidFill>
                          <a:latin typeface="Lato"/>
                          <a:ea typeface="Lato"/>
                          <a:cs typeface="Lato"/>
                          <a:sym typeface="Lato"/>
                        </a:rPr>
                        <a:t>1</a:t>
                      </a:r>
                      <a:endParaRPr baseline="30000" sz="1600">
                        <a:solidFill>
                          <a:srgbClr val="B45F06"/>
                        </a:solidFill>
                        <a:latin typeface="Lato"/>
                        <a:ea typeface="Lato"/>
                        <a:cs typeface="Lato"/>
                        <a:sym typeface="Lato"/>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B45F06"/>
                          </a:solidFill>
                          <a:latin typeface="Lato"/>
                          <a:ea typeface="Lato"/>
                          <a:cs typeface="Lato"/>
                          <a:sym typeface="Lato"/>
                        </a:rPr>
                        <a:t>Fluency </a:t>
                      </a:r>
                      <a:r>
                        <a:rPr baseline="30000" lang="en" sz="1600">
                          <a:solidFill>
                            <a:srgbClr val="B45F06"/>
                          </a:solidFill>
                          <a:latin typeface="Lato"/>
                          <a:ea typeface="Lato"/>
                          <a:cs typeface="Lato"/>
                          <a:sym typeface="Lato"/>
                        </a:rPr>
                        <a:t>2</a:t>
                      </a:r>
                      <a:endParaRPr baseline="30000" sz="1600">
                        <a:solidFill>
                          <a:srgbClr val="B45F06"/>
                        </a:solidFill>
                        <a:latin typeface="Lato"/>
                        <a:ea typeface="Lato"/>
                        <a:cs typeface="Lato"/>
                        <a:sym typeface="Lato"/>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Lato"/>
                          <a:ea typeface="Lato"/>
                          <a:cs typeface="Lato"/>
                          <a:sym typeface="Lato"/>
                        </a:rPr>
                        <a:t>Narrative</a:t>
                      </a:r>
                      <a:endParaRPr sz="1600">
                        <a:latin typeface="Lato"/>
                        <a:ea typeface="Lato"/>
                        <a:cs typeface="Lato"/>
                        <a:sym typeface="Lato"/>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Ethics</a:t>
                      </a:r>
                      <a:endParaRPr sz="1600">
                        <a:latin typeface="Lato"/>
                        <a:ea typeface="Lato"/>
                        <a:cs typeface="Lato"/>
                        <a:sym typeface="Lato"/>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sz="1600">
                          <a:latin typeface="Lato Light"/>
                          <a:ea typeface="Lato Light"/>
                          <a:cs typeface="Lato Light"/>
                          <a:sym typeface="Lato Light"/>
                        </a:rPr>
                        <a:t>Recall</a:t>
                      </a:r>
                      <a:endParaRPr sz="1600">
                        <a:latin typeface="Lato Light"/>
                        <a:ea typeface="Lato Light"/>
                        <a:cs typeface="Lato Light"/>
                        <a:sym typeface="Lato Light"/>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B45F06"/>
                          </a:solidFill>
                          <a:latin typeface="Lato Light"/>
                          <a:ea typeface="Lato Light"/>
                          <a:cs typeface="Lato Light"/>
                          <a:sym typeface="Lato Light"/>
                        </a:rPr>
                        <a:t>Cosine Similarity</a:t>
                      </a:r>
                      <a:br>
                        <a:rPr lang="en">
                          <a:solidFill>
                            <a:srgbClr val="B45F06"/>
                          </a:solidFill>
                          <a:latin typeface="Lato Light"/>
                          <a:ea typeface="Lato Light"/>
                          <a:cs typeface="Lato Light"/>
                          <a:sym typeface="Lato Light"/>
                        </a:rPr>
                      </a:br>
                      <a:r>
                        <a:rPr lang="en">
                          <a:solidFill>
                            <a:srgbClr val="B45F06"/>
                          </a:solidFill>
                          <a:latin typeface="Lato Light"/>
                          <a:ea typeface="Lato Light"/>
                          <a:cs typeface="Lato Light"/>
                          <a:sym typeface="Lato Light"/>
                        </a:rPr>
                        <a:t>( sBERT )</a:t>
                      </a:r>
                      <a:endParaRPr>
                        <a:solidFill>
                          <a:srgbClr val="B45F06"/>
                        </a:solidFill>
                        <a:latin typeface="Lato Light"/>
                        <a:ea typeface="Lato Light"/>
                        <a:cs typeface="Lato Light"/>
                        <a:sym typeface="Lato Light"/>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B45F06"/>
                          </a:solidFill>
                          <a:latin typeface="Lato Light"/>
                          <a:ea typeface="Lato Light"/>
                          <a:cs typeface="Lato Light"/>
                          <a:sym typeface="Lato Light"/>
                        </a:rPr>
                        <a:t>0 - 1</a:t>
                      </a:r>
                      <a:endParaRPr>
                        <a:solidFill>
                          <a:srgbClr val="B45F06"/>
                        </a:solidFill>
                        <a:latin typeface="Lato Light"/>
                        <a:ea typeface="Lato Light"/>
                        <a:cs typeface="Lato Light"/>
                        <a:sym typeface="Lato Light"/>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Light"/>
                          <a:ea typeface="Lato Light"/>
                          <a:cs typeface="Lato Light"/>
                          <a:sym typeface="Lato Light"/>
                        </a:rPr>
                        <a:t>0 - 1</a:t>
                      </a:r>
                      <a:endParaRPr>
                        <a:latin typeface="Lato Light"/>
                        <a:ea typeface="Lato Light"/>
                        <a:cs typeface="Lato Light"/>
                        <a:sym typeface="Lato Light"/>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Light"/>
                          <a:ea typeface="Lato Light"/>
                          <a:cs typeface="Lato Light"/>
                          <a:sym typeface="Lato Light"/>
                        </a:rPr>
                        <a:t>0 or 1</a:t>
                      </a:r>
                      <a:endParaRPr>
                        <a:latin typeface="Lato Light"/>
                        <a:ea typeface="Lato Light"/>
                        <a:cs typeface="Lato Light"/>
                        <a:sym typeface="Lato Ligh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320" name="Google Shape;320;p37"/>
          <p:cNvSpPr/>
          <p:nvPr/>
        </p:nvSpPr>
        <p:spPr>
          <a:xfrm rot="5400000">
            <a:off x="6468125" y="1149525"/>
            <a:ext cx="279300" cy="2521500"/>
          </a:xfrm>
          <a:prstGeom prst="leftBrace">
            <a:avLst>
              <a:gd fmla="val 50000" name="adj1"/>
              <a:gd fmla="val 500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txBox="1"/>
          <p:nvPr/>
        </p:nvSpPr>
        <p:spPr>
          <a:xfrm>
            <a:off x="5504825" y="1814600"/>
            <a:ext cx="216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Light"/>
                <a:ea typeface="Lato Light"/>
                <a:cs typeface="Lato Light"/>
                <a:sym typeface="Lato Light"/>
              </a:rPr>
              <a:t>Evaluated </a:t>
            </a:r>
            <a:r>
              <a:rPr lang="en">
                <a:latin typeface="Lato Light"/>
                <a:ea typeface="Lato Light"/>
                <a:cs typeface="Lato Light"/>
                <a:sym typeface="Lato Light"/>
              </a:rPr>
              <a:t>by </a:t>
            </a:r>
            <a:r>
              <a:rPr b="1" lang="en">
                <a:latin typeface="Lato"/>
                <a:ea typeface="Lato"/>
                <a:cs typeface="Lato"/>
                <a:sym typeface="Lato"/>
              </a:rPr>
              <a:t>Human</a:t>
            </a:r>
            <a:endParaRPr b="1">
              <a:latin typeface="Lato"/>
              <a:ea typeface="Lato"/>
              <a:cs typeface="Lato"/>
              <a:sym typeface="Lato"/>
            </a:endParaRPr>
          </a:p>
        </p:txBody>
      </p:sp>
      <p:sp>
        <p:nvSpPr>
          <p:cNvPr id="322" name="Google Shape;322;p37"/>
          <p:cNvSpPr/>
          <p:nvPr/>
        </p:nvSpPr>
        <p:spPr>
          <a:xfrm rot="5400000">
            <a:off x="3861900" y="1128750"/>
            <a:ext cx="282900" cy="2556900"/>
          </a:xfrm>
          <a:prstGeom prst="leftBrace">
            <a:avLst>
              <a:gd fmla="val 50000" name="adj1"/>
              <a:gd fmla="val 500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nvSpPr>
        <p:spPr>
          <a:xfrm>
            <a:off x="2704800" y="1814600"/>
            <a:ext cx="25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Evaluated by</a:t>
            </a:r>
            <a:r>
              <a:rPr b="1" lang="en">
                <a:solidFill>
                  <a:srgbClr val="A61C00"/>
                </a:solidFill>
                <a:latin typeface="Lato"/>
                <a:ea typeface="Lato"/>
                <a:cs typeface="Lato"/>
                <a:sym typeface="Lato"/>
              </a:rPr>
              <a:t> </a:t>
            </a:r>
            <a:r>
              <a:rPr b="1" lang="en">
                <a:solidFill>
                  <a:srgbClr val="B45F06"/>
                </a:solidFill>
                <a:latin typeface="Lato"/>
                <a:ea typeface="Lato"/>
                <a:cs typeface="Lato"/>
                <a:sym typeface="Lato"/>
              </a:rPr>
              <a:t>NLP</a:t>
            </a:r>
            <a:r>
              <a:rPr b="1" lang="en">
                <a:solidFill>
                  <a:srgbClr val="B45F06"/>
                </a:solidFill>
                <a:latin typeface="Lato"/>
                <a:ea typeface="Lato"/>
                <a:cs typeface="Lato"/>
                <a:sym typeface="Lato"/>
              </a:rPr>
              <a:t> Models</a:t>
            </a:r>
            <a:endParaRPr b="1">
              <a:solidFill>
                <a:srgbClr val="B45F06"/>
              </a:solidFill>
              <a:latin typeface="Lato"/>
              <a:ea typeface="Lato"/>
              <a:cs typeface="Lato"/>
              <a:sym typeface="Lato"/>
            </a:endParaRPr>
          </a:p>
        </p:txBody>
      </p:sp>
      <p:sp>
        <p:nvSpPr>
          <p:cNvPr id="324" name="Google Shape;324;p37"/>
          <p:cNvSpPr txBox="1"/>
          <p:nvPr/>
        </p:nvSpPr>
        <p:spPr>
          <a:xfrm>
            <a:off x="2716225" y="3855375"/>
            <a:ext cx="5703900" cy="517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aseline="30000" lang="en" sz="1200">
                <a:latin typeface="Lato Light"/>
                <a:ea typeface="Lato Light"/>
                <a:cs typeface="Lato Light"/>
                <a:sym typeface="Lato Light"/>
              </a:rPr>
              <a:t>1 </a:t>
            </a:r>
            <a:r>
              <a:rPr lang="en" sz="1200">
                <a:latin typeface="Lato Light"/>
                <a:ea typeface="Lato Light"/>
                <a:cs typeface="Lato Light"/>
                <a:sym typeface="Lato Light"/>
              </a:rPr>
              <a:t>Relevancy: s</a:t>
            </a:r>
            <a:r>
              <a:rPr lang="en" sz="1200">
                <a:latin typeface="Lato Light"/>
                <a:ea typeface="Lato Light"/>
                <a:cs typeface="Lato Light"/>
                <a:sym typeface="Lato Light"/>
              </a:rPr>
              <a:t>BERT with DistilRoBERTa on STSB Benchmark</a:t>
            </a:r>
            <a:endParaRPr sz="1200">
              <a:latin typeface="Lato Light"/>
              <a:ea typeface="Lato Light"/>
              <a:cs typeface="Lato Light"/>
              <a:sym typeface="Lato Light"/>
            </a:endParaRPr>
          </a:p>
          <a:p>
            <a:pPr indent="0" lvl="0" marL="0" rtl="0" algn="l">
              <a:spcBef>
                <a:spcPts val="0"/>
              </a:spcBef>
              <a:spcAft>
                <a:spcPts val="0"/>
              </a:spcAft>
              <a:buNone/>
            </a:pPr>
            <a:r>
              <a:rPr baseline="30000" lang="en" sz="1200">
                <a:latin typeface="Lato Light"/>
                <a:ea typeface="Lato Light"/>
                <a:cs typeface="Lato Light"/>
                <a:sym typeface="Lato Light"/>
              </a:rPr>
              <a:t>2 </a:t>
            </a:r>
            <a:r>
              <a:rPr lang="en" sz="1200">
                <a:latin typeface="Lato Light"/>
                <a:ea typeface="Lato Light"/>
                <a:cs typeface="Lato Light"/>
                <a:sym typeface="Lato Light"/>
              </a:rPr>
              <a:t>Fluency: RoBERTa  on Query-wellformedness by Google</a:t>
            </a:r>
            <a:endParaRPr sz="1200">
              <a:latin typeface="Lato Light"/>
              <a:ea typeface="Lato Light"/>
              <a:cs typeface="Lato Light"/>
              <a:sym typeface="Lato Light"/>
            </a:endParaRPr>
          </a:p>
        </p:txBody>
      </p:sp>
      <p:sp>
        <p:nvSpPr>
          <p:cNvPr id="325" name="Google Shape;325;p37"/>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311700" y="624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 Straightforward!</a:t>
            </a:r>
            <a:endParaRPr/>
          </a:p>
        </p:txBody>
      </p:sp>
      <p:sp>
        <p:nvSpPr>
          <p:cNvPr id="331" name="Google Shape;331;p38"/>
          <p:cNvSpPr txBox="1"/>
          <p:nvPr>
            <p:ph idx="1" type="body"/>
          </p:nvPr>
        </p:nvSpPr>
        <p:spPr>
          <a:xfrm>
            <a:off x="691575" y="1539650"/>
            <a:ext cx="8140500" cy="319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Lato"/>
                <a:ea typeface="Lato"/>
                <a:cs typeface="Lato"/>
                <a:sym typeface="Lato"/>
              </a:rPr>
              <a:t>Model r</a:t>
            </a:r>
            <a:r>
              <a:rPr lang="en" sz="2400">
                <a:latin typeface="Lato"/>
                <a:ea typeface="Lato"/>
                <a:cs typeface="Lato"/>
                <a:sym typeface="Lato"/>
              </a:rPr>
              <a:t>esponse </a:t>
            </a:r>
            <a:r>
              <a:rPr lang="en" sz="2400">
                <a:latin typeface="Lato"/>
                <a:ea typeface="Lato"/>
                <a:cs typeface="Lato"/>
                <a:sym typeface="Lato"/>
              </a:rPr>
              <a:t>is </a:t>
            </a:r>
            <a:r>
              <a:rPr lang="en" sz="2400">
                <a:latin typeface="Lato"/>
                <a:ea typeface="Lato"/>
                <a:cs typeface="Lato"/>
                <a:sym typeface="Lato"/>
              </a:rPr>
              <a:t>NOT deterministic. </a:t>
            </a:r>
            <a:br>
              <a:rPr lang="en"/>
            </a:br>
            <a:r>
              <a:rPr lang="en" sz="1800"/>
              <a:t>You get a distribution if </a:t>
            </a:r>
            <a:r>
              <a:rPr lang="en" sz="1800"/>
              <a:t>you run the same model 100 times. </a:t>
            </a:r>
            <a:br>
              <a:rPr lang="en" sz="1800"/>
            </a:br>
            <a:r>
              <a:rPr lang="en" sz="1800"/>
              <a:t>A higher score can be due to a better performance or just variance.</a:t>
            </a:r>
            <a:br>
              <a:rPr lang="en" sz="1800"/>
            </a:br>
            <a:endParaRPr sz="1800"/>
          </a:p>
          <a:p>
            <a:pPr indent="0" lvl="0" marL="0" rtl="0" algn="l">
              <a:spcBef>
                <a:spcPts val="1200"/>
              </a:spcBef>
              <a:spcAft>
                <a:spcPts val="0"/>
              </a:spcAft>
              <a:buNone/>
            </a:pPr>
            <a:r>
              <a:rPr lang="en" sz="1800">
                <a:latin typeface="Lato"/>
                <a:ea typeface="Lato"/>
                <a:cs typeface="Lato"/>
                <a:sym typeface="Lato"/>
              </a:rPr>
              <a:t>Solution</a:t>
            </a:r>
            <a:r>
              <a:rPr lang="en" sz="1800"/>
              <a:t>: D</a:t>
            </a:r>
            <a:r>
              <a:rPr lang="en" sz="1800"/>
              <a:t>istribution with the </a:t>
            </a:r>
            <a:r>
              <a:rPr lang="en" sz="1800">
                <a:solidFill>
                  <a:srgbClr val="B45F06"/>
                </a:solidFill>
              </a:rPr>
              <a:t>hi</a:t>
            </a:r>
            <a:r>
              <a:rPr lang="en" sz="1800">
                <a:solidFill>
                  <a:srgbClr val="B45F06"/>
                </a:solidFill>
              </a:rPr>
              <a:t>ghest mean</a:t>
            </a:r>
            <a:r>
              <a:rPr lang="en" sz="1800"/>
              <a:t> and a </a:t>
            </a:r>
            <a:r>
              <a:rPr lang="en" sz="1800">
                <a:solidFill>
                  <a:srgbClr val="B45F06"/>
                </a:solidFill>
              </a:rPr>
              <a:t>low standard deviation</a:t>
            </a:r>
            <a:r>
              <a:rPr lang="en" sz="1800">
                <a:solidFill>
                  <a:srgbClr val="A61C00"/>
                </a:solidFill>
              </a:rPr>
              <a:t>.</a:t>
            </a:r>
            <a:endParaRPr sz="1800">
              <a:solidFill>
                <a:srgbClr val="A61C00"/>
              </a:solidFill>
            </a:endParaRPr>
          </a:p>
          <a:p>
            <a:pPr indent="0" lvl="0" marL="0" rtl="0" algn="l">
              <a:spcBef>
                <a:spcPts val="1200"/>
              </a:spcBef>
              <a:spcAft>
                <a:spcPts val="1000"/>
              </a:spcAft>
              <a:buNone/>
            </a:pPr>
            <a:r>
              <a:t/>
            </a:r>
            <a:endParaRPr sz="2400">
              <a:latin typeface="Lato"/>
              <a:ea typeface="Lato"/>
              <a:cs typeface="Lato"/>
              <a:sym typeface="Lato"/>
            </a:endParaRPr>
          </a:p>
        </p:txBody>
      </p:sp>
      <p:sp>
        <p:nvSpPr>
          <p:cNvPr id="332" name="Google Shape;332;p38"/>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311700" y="330075"/>
            <a:ext cx="8520600" cy="476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Dashboards</a:t>
            </a:r>
            <a:endParaRPr/>
          </a:p>
        </p:txBody>
      </p:sp>
      <p:pic>
        <p:nvPicPr>
          <p:cNvPr id="338" name="Google Shape;338;p39"/>
          <p:cNvPicPr preferRelativeResize="0"/>
          <p:nvPr/>
        </p:nvPicPr>
        <p:blipFill>
          <a:blip r:embed="rId3">
            <a:alphaModFix/>
          </a:blip>
          <a:stretch>
            <a:fillRect/>
          </a:stretch>
        </p:blipFill>
        <p:spPr>
          <a:xfrm>
            <a:off x="565944" y="941525"/>
            <a:ext cx="4239494" cy="4053224"/>
          </a:xfrm>
          <a:prstGeom prst="rect">
            <a:avLst/>
          </a:prstGeom>
          <a:noFill/>
          <a:ln>
            <a:noFill/>
          </a:ln>
        </p:spPr>
      </p:pic>
      <p:pic>
        <p:nvPicPr>
          <p:cNvPr id="339" name="Google Shape;339;p39"/>
          <p:cNvPicPr preferRelativeResize="0"/>
          <p:nvPr/>
        </p:nvPicPr>
        <p:blipFill>
          <a:blip r:embed="rId4">
            <a:alphaModFix/>
          </a:blip>
          <a:stretch>
            <a:fillRect/>
          </a:stretch>
        </p:blipFill>
        <p:spPr>
          <a:xfrm>
            <a:off x="4845800" y="941525"/>
            <a:ext cx="3656074" cy="1965200"/>
          </a:xfrm>
          <a:prstGeom prst="rect">
            <a:avLst/>
          </a:prstGeom>
          <a:noFill/>
          <a:ln>
            <a:noFill/>
          </a:ln>
        </p:spPr>
      </p:pic>
      <p:pic>
        <p:nvPicPr>
          <p:cNvPr id="340" name="Google Shape;340;p39"/>
          <p:cNvPicPr preferRelativeResize="0"/>
          <p:nvPr/>
        </p:nvPicPr>
        <p:blipFill>
          <a:blip r:embed="rId5">
            <a:alphaModFix/>
          </a:blip>
          <a:stretch>
            <a:fillRect/>
          </a:stretch>
        </p:blipFill>
        <p:spPr>
          <a:xfrm>
            <a:off x="4924013" y="2906725"/>
            <a:ext cx="3577838" cy="2088025"/>
          </a:xfrm>
          <a:prstGeom prst="rect">
            <a:avLst/>
          </a:prstGeom>
          <a:noFill/>
          <a:ln>
            <a:noFill/>
          </a:ln>
        </p:spPr>
      </p:pic>
      <p:sp>
        <p:nvSpPr>
          <p:cNvPr id="341" name="Google Shape;341;p39"/>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Best Model Performance </a:t>
            </a:r>
            <a:endParaRPr/>
          </a:p>
        </p:txBody>
      </p:sp>
      <p:graphicFrame>
        <p:nvGraphicFramePr>
          <p:cNvPr id="347" name="Google Shape;347;p40"/>
          <p:cNvGraphicFramePr/>
          <p:nvPr/>
        </p:nvGraphicFramePr>
        <p:xfrm>
          <a:off x="1270400" y="1583125"/>
          <a:ext cx="3000000" cy="3000000"/>
        </p:xfrm>
        <a:graphic>
          <a:graphicData uri="http://schemas.openxmlformats.org/drawingml/2006/table">
            <a:tbl>
              <a:tblPr>
                <a:noFill/>
                <a:tableStyleId>{1553CD0C-8B08-491F-AB1A-C431009173B2}</a:tableStyleId>
              </a:tblPr>
              <a:tblGrid>
                <a:gridCol w="2393075"/>
                <a:gridCol w="2162325"/>
                <a:gridCol w="2047775"/>
              </a:tblGrid>
              <a:tr h="381000">
                <a:tc>
                  <a:txBody>
                    <a:bodyPr/>
                    <a:lstStyle/>
                    <a:p>
                      <a:pPr indent="0" lvl="0" marL="0" rtl="0" algn="l">
                        <a:spcBef>
                          <a:spcPts val="0"/>
                        </a:spcBef>
                        <a:spcAft>
                          <a:spcPts val="0"/>
                        </a:spcAft>
                        <a:buNone/>
                      </a:pPr>
                      <a:r>
                        <a:rPr lang="en" sz="2000">
                          <a:latin typeface="Lato"/>
                          <a:ea typeface="Lato"/>
                          <a:cs typeface="Lato"/>
                          <a:sym typeface="Lato"/>
                        </a:rPr>
                        <a:t>Response </a:t>
                      </a:r>
                      <a:r>
                        <a:rPr lang="en" sz="2000">
                          <a:latin typeface="Lato"/>
                          <a:ea typeface="Lato"/>
                          <a:cs typeface="Lato"/>
                          <a:sym typeface="Lato"/>
                        </a:rPr>
                        <a:t>Models</a:t>
                      </a:r>
                      <a:endParaRPr sz="20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2000">
                          <a:latin typeface="Lato"/>
                          <a:ea typeface="Lato"/>
                          <a:cs typeface="Lato"/>
                          <a:sym typeface="Lato"/>
                        </a:rPr>
                        <a:t>Test Set</a:t>
                      </a:r>
                      <a:endParaRPr sz="20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2000">
                          <a:latin typeface="Lato"/>
                          <a:ea typeface="Lato"/>
                          <a:cs typeface="Lato"/>
                          <a:sym typeface="Lato"/>
                        </a:rPr>
                        <a:t>Performance</a:t>
                      </a:r>
                      <a:endParaRPr sz="20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701000">
                <a:tc>
                  <a:txBody>
                    <a:bodyPr/>
                    <a:lstStyle/>
                    <a:p>
                      <a:pPr indent="0" lvl="0" marL="0" rtl="0" algn="l">
                        <a:spcBef>
                          <a:spcPts val="0"/>
                        </a:spcBef>
                        <a:spcAft>
                          <a:spcPts val="0"/>
                        </a:spcAft>
                        <a:buNone/>
                      </a:pPr>
                      <a:r>
                        <a:rPr lang="en" sz="1700">
                          <a:latin typeface="Lato Light"/>
                          <a:ea typeface="Lato Light"/>
                          <a:cs typeface="Lato Light"/>
                          <a:sym typeface="Lato Light"/>
                        </a:rPr>
                        <a:t>GPT3 </a:t>
                      </a:r>
                      <a:r>
                        <a:rPr lang="en" sz="1700">
                          <a:latin typeface="Lato Light"/>
                          <a:ea typeface="Lato Light"/>
                          <a:cs typeface="Lato Light"/>
                          <a:sym typeface="Lato Light"/>
                        </a:rPr>
                        <a:t>Classification</a:t>
                      </a:r>
                      <a:endParaRPr sz="17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Lato Light"/>
                          <a:ea typeface="Lato Light"/>
                          <a:cs typeface="Lato Light"/>
                          <a:sym typeface="Lato Light"/>
                        </a:rPr>
                        <a:t>Question Classifier</a:t>
                      </a:r>
                      <a:endParaRPr sz="17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Lato Light"/>
                          <a:ea typeface="Lato Light"/>
                          <a:cs typeface="Lato Light"/>
                          <a:sym typeface="Lato Light"/>
                        </a:rPr>
                        <a:t>F1: 0.8</a:t>
                      </a:r>
                      <a:r>
                        <a:rPr lang="en" sz="1700">
                          <a:latin typeface="Lato Light"/>
                          <a:ea typeface="Lato Light"/>
                          <a:cs typeface="Lato Light"/>
                          <a:sym typeface="Lato Light"/>
                        </a:rPr>
                        <a:t>8</a:t>
                      </a:r>
                      <a:br>
                        <a:rPr lang="en" sz="1700">
                          <a:latin typeface="Lato Light"/>
                          <a:ea typeface="Lato Light"/>
                          <a:cs typeface="Lato Light"/>
                          <a:sym typeface="Lato Light"/>
                        </a:rPr>
                      </a:br>
                      <a:r>
                        <a:rPr lang="en" sz="1700">
                          <a:solidFill>
                            <a:schemeClr val="dk1"/>
                          </a:solidFill>
                          <a:latin typeface="Lato Light"/>
                          <a:ea typeface="Lato Light"/>
                          <a:cs typeface="Lato Light"/>
                          <a:sym typeface="Lato Light"/>
                        </a:rPr>
                        <a:t>Recall: 1.0</a:t>
                      </a:r>
                      <a:endParaRPr sz="17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701000">
                <a:tc>
                  <a:txBody>
                    <a:bodyPr/>
                    <a:lstStyle/>
                    <a:p>
                      <a:pPr indent="0" lvl="0" marL="0" rtl="0" algn="l">
                        <a:spcBef>
                          <a:spcPts val="0"/>
                        </a:spcBef>
                        <a:spcAft>
                          <a:spcPts val="0"/>
                        </a:spcAft>
                        <a:buNone/>
                      </a:pPr>
                      <a:r>
                        <a:rPr lang="en" sz="1700">
                          <a:latin typeface="Lato Light"/>
                          <a:ea typeface="Lato Light"/>
                          <a:cs typeface="Lato Light"/>
                          <a:sym typeface="Lato Light"/>
                        </a:rPr>
                        <a:t>GPT3 Completion</a:t>
                      </a:r>
                      <a:endParaRPr sz="17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Lato Light"/>
                          <a:ea typeface="Lato Light"/>
                          <a:cs typeface="Lato Light"/>
                          <a:sym typeface="Lato Light"/>
                        </a:rPr>
                        <a:t>Inference Q&amp;A</a:t>
                      </a:r>
                      <a:br>
                        <a:rPr lang="en" sz="1700">
                          <a:latin typeface="Lato Light"/>
                          <a:ea typeface="Lato Light"/>
                          <a:cs typeface="Lato Light"/>
                          <a:sym typeface="Lato Light"/>
                        </a:rPr>
                      </a:br>
                      <a:r>
                        <a:rPr lang="en" sz="1700">
                          <a:latin typeface="Lato Light"/>
                          <a:ea typeface="Lato Light"/>
                          <a:cs typeface="Lato Light"/>
                          <a:sym typeface="Lato Light"/>
                        </a:rPr>
                        <a:t>Abstract Q&amp;A</a:t>
                      </a:r>
                      <a:endParaRPr sz="17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Lato Light"/>
                          <a:ea typeface="Lato Light"/>
                          <a:cs typeface="Lato Light"/>
                          <a:sym typeface="Lato Light"/>
                        </a:rPr>
                        <a:t>Fluency</a:t>
                      </a:r>
                      <a:r>
                        <a:rPr lang="en" sz="1700">
                          <a:latin typeface="Lato Light"/>
                          <a:ea typeface="Lato Light"/>
                          <a:cs typeface="Lato Light"/>
                          <a:sym typeface="Lato Light"/>
                        </a:rPr>
                        <a:t>: 0.54 </a:t>
                      </a:r>
                      <a:endParaRPr sz="1700">
                        <a:latin typeface="Lato Light"/>
                        <a:ea typeface="Lato Light"/>
                        <a:cs typeface="Lato Light"/>
                        <a:sym typeface="Lato Light"/>
                      </a:endParaRPr>
                    </a:p>
                    <a:p>
                      <a:pPr indent="0" lvl="0" marL="0" rtl="0" algn="l">
                        <a:spcBef>
                          <a:spcPts val="0"/>
                        </a:spcBef>
                        <a:spcAft>
                          <a:spcPts val="0"/>
                        </a:spcAft>
                        <a:buNone/>
                      </a:pPr>
                      <a:r>
                        <a:rPr lang="en" sz="1700">
                          <a:latin typeface="Lato Light"/>
                          <a:ea typeface="Lato Light"/>
                          <a:cs typeface="Lato Light"/>
                          <a:sym typeface="Lato Light"/>
                        </a:rPr>
                        <a:t>Relevancy: 0.46</a:t>
                      </a:r>
                      <a:endParaRPr sz="1700">
                        <a:latin typeface="Lato Light"/>
                        <a:ea typeface="Lato Light"/>
                        <a:cs typeface="Lato Light"/>
                        <a:sym typeface="Lato Light"/>
                      </a:endParaRPr>
                    </a:p>
                    <a:p>
                      <a:pPr indent="0" lvl="0" marL="0" rtl="0" algn="l">
                        <a:spcBef>
                          <a:spcPts val="0"/>
                        </a:spcBef>
                        <a:spcAft>
                          <a:spcPts val="0"/>
                        </a:spcAft>
                        <a:buClr>
                          <a:schemeClr val="dk1"/>
                        </a:buClr>
                        <a:buSzPts val="1100"/>
                        <a:buFont typeface="Arial"/>
                        <a:buNone/>
                      </a:pPr>
                      <a:r>
                        <a:rPr lang="en" sz="1700">
                          <a:solidFill>
                            <a:schemeClr val="dk1"/>
                          </a:solidFill>
                          <a:latin typeface="Lato Light"/>
                          <a:ea typeface="Lato Light"/>
                          <a:cs typeface="Lato Light"/>
                          <a:sym typeface="Lato Light"/>
                        </a:rPr>
                        <a:t>Ethics: 0.96</a:t>
                      </a:r>
                      <a:endParaRPr sz="17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41925">
                <a:tc>
                  <a:txBody>
                    <a:bodyPr/>
                    <a:lstStyle/>
                    <a:p>
                      <a:pPr indent="0" lvl="0" marL="0" rtl="0" algn="l">
                        <a:spcBef>
                          <a:spcPts val="0"/>
                        </a:spcBef>
                        <a:spcAft>
                          <a:spcPts val="0"/>
                        </a:spcAft>
                        <a:buNone/>
                      </a:pPr>
                      <a:r>
                        <a:rPr lang="en" sz="1700">
                          <a:latin typeface="Lato Light"/>
                          <a:ea typeface="Lato Light"/>
                          <a:cs typeface="Lato Light"/>
                          <a:sym typeface="Lato Light"/>
                        </a:rPr>
                        <a:t>GPT3 Q&amp;A</a:t>
                      </a:r>
                      <a:endParaRPr sz="17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Lato Light"/>
                          <a:ea typeface="Lato Light"/>
                          <a:cs typeface="Lato Light"/>
                          <a:sym typeface="Lato Light"/>
                        </a:rPr>
                        <a:t>Factual Q&amp;A</a:t>
                      </a:r>
                      <a:endParaRPr sz="17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Lato Light"/>
                          <a:ea typeface="Lato Light"/>
                          <a:cs typeface="Lato Light"/>
                          <a:sym typeface="Lato Light"/>
                        </a:rPr>
                        <a:t>Recall: 0.83</a:t>
                      </a:r>
                      <a:endParaRPr sz="1700">
                        <a:latin typeface="Lato Light"/>
                        <a:ea typeface="Lato Light"/>
                        <a:cs typeface="Lato Light"/>
                        <a:sym typeface="Lato Light"/>
                      </a:endParaRPr>
                    </a:p>
                    <a:p>
                      <a:pPr indent="0" lvl="0" marL="0" rtl="0" algn="l">
                        <a:spcBef>
                          <a:spcPts val="0"/>
                        </a:spcBef>
                        <a:spcAft>
                          <a:spcPts val="0"/>
                        </a:spcAft>
                        <a:buNone/>
                      </a:pPr>
                      <a:r>
                        <a:rPr lang="en" sz="1700">
                          <a:latin typeface="Lato Light"/>
                          <a:ea typeface="Lato Light"/>
                          <a:cs typeface="Lato Light"/>
                          <a:sym typeface="Lato Light"/>
                        </a:rPr>
                        <a:t>Ethics: 0.97</a:t>
                      </a:r>
                      <a:endParaRPr sz="17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348" name="Google Shape;348;p40"/>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type="title"/>
          </p:nvPr>
        </p:nvSpPr>
        <p:spPr>
          <a:xfrm>
            <a:off x="311700" y="633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Factual Evaluation Challenges</a:t>
            </a:r>
            <a:endParaRPr/>
          </a:p>
        </p:txBody>
      </p:sp>
      <p:graphicFrame>
        <p:nvGraphicFramePr>
          <p:cNvPr id="354" name="Google Shape;354;p41"/>
          <p:cNvGraphicFramePr/>
          <p:nvPr/>
        </p:nvGraphicFramePr>
        <p:xfrm>
          <a:off x="952500" y="1852325"/>
          <a:ext cx="3000000" cy="3000000"/>
        </p:xfrm>
        <a:graphic>
          <a:graphicData uri="http://schemas.openxmlformats.org/drawingml/2006/table">
            <a:tbl>
              <a:tblPr>
                <a:noFill/>
                <a:tableStyleId>{1553CD0C-8B08-491F-AB1A-C431009173B2}</a:tableStyleId>
              </a:tblPr>
              <a:tblGrid>
                <a:gridCol w="2122025"/>
                <a:gridCol w="5116975"/>
              </a:tblGrid>
              <a:tr h="381000">
                <a:tc>
                  <a:txBody>
                    <a:bodyPr/>
                    <a:lstStyle/>
                    <a:p>
                      <a:pPr indent="0" lvl="0" marL="0" rtl="0" algn="l">
                        <a:spcBef>
                          <a:spcPts val="0"/>
                        </a:spcBef>
                        <a:spcAft>
                          <a:spcPts val="0"/>
                        </a:spcAft>
                        <a:buNone/>
                      </a:pPr>
                      <a:r>
                        <a:rPr lang="en" sz="1800">
                          <a:latin typeface="Lato"/>
                          <a:ea typeface="Lato"/>
                          <a:cs typeface="Lato"/>
                          <a:sym typeface="Lato"/>
                        </a:rPr>
                        <a:t>Question</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Light"/>
                          <a:ea typeface="Lato Light"/>
                          <a:cs typeface="Lato Light"/>
                          <a:sym typeface="Lato Light"/>
                        </a:rPr>
                        <a:t>Who is your father?</a:t>
                      </a:r>
                      <a:endParaRPr sz="18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800">
                          <a:latin typeface="Lato"/>
                          <a:ea typeface="Lato"/>
                          <a:cs typeface="Lato"/>
                          <a:sym typeface="Lato"/>
                        </a:rPr>
                        <a:t>True Answer</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Light"/>
                          <a:ea typeface="Lato Light"/>
                          <a:cs typeface="Lato Light"/>
                          <a:sym typeface="Lato Light"/>
                        </a:rPr>
                        <a:t>Charles Honnold</a:t>
                      </a:r>
                      <a:endParaRPr sz="18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800">
                          <a:latin typeface="Lato"/>
                          <a:ea typeface="Lato"/>
                          <a:cs typeface="Lato"/>
                          <a:sym typeface="Lato"/>
                        </a:rPr>
                        <a:t>Problems</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rgbClr val="CC0000"/>
                          </a:solidFill>
                          <a:latin typeface="Lato Light"/>
                          <a:ea typeface="Lato Light"/>
                          <a:cs typeface="Lato Light"/>
                          <a:sym typeface="Lato Light"/>
                        </a:rPr>
                        <a:t>Charles Honnold</a:t>
                      </a:r>
                      <a:r>
                        <a:rPr lang="en" sz="1800">
                          <a:solidFill>
                            <a:schemeClr val="dk1"/>
                          </a:solidFill>
                          <a:latin typeface="Lato Light"/>
                          <a:ea typeface="Lato Light"/>
                          <a:cs typeface="Lato Light"/>
                          <a:sym typeface="Lato Light"/>
                        </a:rPr>
                        <a:t> is </a:t>
                      </a:r>
                      <a:r>
                        <a:rPr lang="en" sz="1800">
                          <a:solidFill>
                            <a:srgbClr val="CC0000"/>
                          </a:solidFill>
                          <a:latin typeface="Lato Light"/>
                          <a:ea typeface="Lato Light"/>
                          <a:cs typeface="Lato Light"/>
                          <a:sym typeface="Lato Light"/>
                        </a:rPr>
                        <a:t>NOT</a:t>
                      </a:r>
                      <a:r>
                        <a:rPr lang="en" sz="1800">
                          <a:solidFill>
                            <a:schemeClr val="dk1"/>
                          </a:solidFill>
                          <a:latin typeface="Lato Light"/>
                          <a:ea typeface="Lato Light"/>
                          <a:cs typeface="Lato Light"/>
                          <a:sym typeface="Lato Light"/>
                        </a:rPr>
                        <a:t> my father. -&gt; Recall: </a:t>
                      </a:r>
                      <a:r>
                        <a:rPr b="1" lang="en" sz="1800">
                          <a:solidFill>
                            <a:schemeClr val="dk1"/>
                          </a:solidFill>
                          <a:latin typeface="Lato"/>
                          <a:ea typeface="Lato"/>
                          <a:cs typeface="Lato"/>
                          <a:sym typeface="Lato"/>
                        </a:rPr>
                        <a:t>1.0</a:t>
                      </a:r>
                      <a:endParaRPr b="1"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355" name="Google Shape;355;p41"/>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2751777" y="1557750"/>
            <a:ext cx="3640500" cy="2428200"/>
          </a:xfrm>
          <a:prstGeom prst="roundRect">
            <a:avLst>
              <a:gd fmla="val 2532" name="adj"/>
            </a:avLst>
          </a:prstGeom>
          <a:noFill/>
          <a:ln>
            <a:noFill/>
          </a:ln>
        </p:spPr>
      </p:pic>
      <p:sp>
        <p:nvSpPr>
          <p:cNvPr id="73" name="Google Shape;73;p15"/>
          <p:cNvSpPr txBox="1"/>
          <p:nvPr/>
        </p:nvSpPr>
        <p:spPr>
          <a:xfrm>
            <a:off x="97200" y="97400"/>
            <a:ext cx="827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A61C00"/>
                </a:solidFill>
                <a:latin typeface="Lato"/>
                <a:ea typeface="Lato"/>
                <a:cs typeface="Lato"/>
                <a:sym typeface="Lato"/>
              </a:rPr>
              <a:t>Product </a:t>
            </a:r>
            <a:r>
              <a:rPr lang="en" sz="1000">
                <a:solidFill>
                  <a:schemeClr val="dk1"/>
                </a:solidFill>
                <a:latin typeface="Lato Light"/>
                <a:ea typeface="Lato Light"/>
                <a:cs typeface="Lato Light"/>
                <a:sym typeface="Lato Light"/>
              </a:rPr>
              <a:t>-&gt; Data -&gt; </a:t>
            </a:r>
            <a:r>
              <a:rPr lang="en" sz="1000">
                <a:latin typeface="Lato Light"/>
                <a:ea typeface="Lato Light"/>
                <a:cs typeface="Lato Light"/>
                <a:sym typeface="Lato Light"/>
              </a:rPr>
              <a:t>Pipeline -&gt; Guardrails -&gt; Response -&gt; Evaluation -&gt; </a:t>
            </a:r>
            <a:r>
              <a:rPr lang="en" sz="1000">
                <a:solidFill>
                  <a:schemeClr val="dk1"/>
                </a:solidFill>
                <a:latin typeface="Lato Light"/>
                <a:ea typeface="Lato Light"/>
                <a:cs typeface="Lato Light"/>
                <a:sym typeface="Lato Light"/>
              </a:rPr>
              <a:t>Demo -&gt; Future Work</a:t>
            </a:r>
            <a:endParaRPr sz="10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1000">
              <a:latin typeface="Lato Light"/>
              <a:ea typeface="Lato Light"/>
              <a:cs typeface="Lato Light"/>
              <a:sym typeface="Lato Light"/>
            </a:endParaRPr>
          </a:p>
        </p:txBody>
      </p:sp>
      <p:sp>
        <p:nvSpPr>
          <p:cNvPr id="74" name="Google Shape;74;p15"/>
          <p:cNvSpPr txBox="1"/>
          <p:nvPr/>
        </p:nvSpPr>
        <p:spPr>
          <a:xfrm>
            <a:off x="97200" y="4746550"/>
            <a:ext cx="3825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Light"/>
                <a:ea typeface="Lato Light"/>
                <a:cs typeface="Lato Light"/>
                <a:sym typeface="Lato Light"/>
              </a:rPr>
              <a:t>https://www.mensjournal.com/adventure/conrad-anker-on-ueli-stecks-final-climb-w486506/</a:t>
            </a:r>
            <a:endParaRPr sz="600">
              <a:latin typeface="Lato Light"/>
              <a:ea typeface="Lato Light"/>
              <a:cs typeface="Lato Light"/>
              <a:sym typeface="La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Factual Model Experiments</a:t>
            </a:r>
            <a:endParaRPr/>
          </a:p>
        </p:txBody>
      </p:sp>
      <p:graphicFrame>
        <p:nvGraphicFramePr>
          <p:cNvPr id="361" name="Google Shape;361;p42"/>
          <p:cNvGraphicFramePr/>
          <p:nvPr/>
        </p:nvGraphicFramePr>
        <p:xfrm>
          <a:off x="2137125" y="1852325"/>
          <a:ext cx="3000000" cy="3000000"/>
        </p:xfrm>
        <a:graphic>
          <a:graphicData uri="http://schemas.openxmlformats.org/drawingml/2006/table">
            <a:tbl>
              <a:tblPr>
                <a:noFill/>
                <a:tableStyleId>{1553CD0C-8B08-491F-AB1A-C431009173B2}</a:tableStyleId>
              </a:tblPr>
              <a:tblGrid>
                <a:gridCol w="2967250"/>
                <a:gridCol w="1902500"/>
              </a:tblGrid>
              <a:tr h="381000">
                <a:tc>
                  <a:txBody>
                    <a:bodyPr/>
                    <a:lstStyle/>
                    <a:p>
                      <a:pPr indent="0" lvl="0" marL="0" rtl="0" algn="l">
                        <a:spcBef>
                          <a:spcPts val="0"/>
                        </a:spcBef>
                        <a:spcAft>
                          <a:spcPts val="0"/>
                        </a:spcAft>
                        <a:buNone/>
                      </a:pPr>
                      <a:r>
                        <a:rPr lang="en" sz="2800">
                          <a:latin typeface="Lato"/>
                          <a:ea typeface="Lato"/>
                          <a:cs typeface="Lato"/>
                          <a:sym typeface="Lato"/>
                        </a:rPr>
                        <a:t>Model</a:t>
                      </a:r>
                      <a:endParaRPr sz="2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2800">
                          <a:latin typeface="Lato"/>
                          <a:ea typeface="Lato"/>
                          <a:cs typeface="Lato"/>
                          <a:sym typeface="Lato"/>
                        </a:rPr>
                        <a:t>Recall</a:t>
                      </a:r>
                      <a:endParaRPr sz="2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800">
                          <a:latin typeface="Lato Light"/>
                          <a:ea typeface="Lato Light"/>
                          <a:cs typeface="Lato Light"/>
                          <a:sym typeface="Lato Light"/>
                        </a:rPr>
                        <a:t>Completion - Curie</a:t>
                      </a:r>
                      <a:endParaRPr sz="18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Light"/>
                          <a:ea typeface="Lato Light"/>
                          <a:cs typeface="Lato Light"/>
                          <a:sym typeface="Lato Light"/>
                        </a:rPr>
                        <a:t>0.08</a:t>
                      </a:r>
                      <a:endParaRPr sz="18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800">
                          <a:latin typeface="Lato Light"/>
                          <a:ea typeface="Lato Light"/>
                          <a:cs typeface="Lato Light"/>
                          <a:sym typeface="Lato Light"/>
                        </a:rPr>
                        <a:t>Q&amp;A - Curie</a:t>
                      </a:r>
                      <a:endParaRPr sz="18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latin typeface="Lato Light"/>
                          <a:ea typeface="Lato Light"/>
                          <a:cs typeface="Lato Light"/>
                          <a:sym typeface="Lato Light"/>
                        </a:rPr>
                        <a:t>0.68</a:t>
                      </a:r>
                      <a:endParaRPr sz="18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sz="1800">
                          <a:solidFill>
                            <a:srgbClr val="B45F06"/>
                          </a:solidFill>
                          <a:latin typeface="Lato Light"/>
                          <a:ea typeface="Lato Light"/>
                          <a:cs typeface="Lato Light"/>
                          <a:sym typeface="Lato Light"/>
                        </a:rPr>
                        <a:t>Q&amp;A  - Davinci</a:t>
                      </a:r>
                      <a:endParaRPr sz="1800">
                        <a:solidFill>
                          <a:srgbClr val="B45F06"/>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sz="1800">
                          <a:solidFill>
                            <a:srgbClr val="B45F06"/>
                          </a:solidFill>
                          <a:latin typeface="Lato Light"/>
                          <a:ea typeface="Lato Light"/>
                          <a:cs typeface="Lato Light"/>
                          <a:sym typeface="Lato Light"/>
                        </a:rPr>
                        <a:t>0.83</a:t>
                      </a:r>
                      <a:endParaRPr sz="1800">
                        <a:solidFill>
                          <a:srgbClr val="B45F06"/>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E599"/>
                    </a:solidFill>
                  </a:tcPr>
                </a:tc>
              </a:tr>
            </a:tbl>
          </a:graphicData>
        </a:graphic>
      </p:graphicFrame>
      <p:sp>
        <p:nvSpPr>
          <p:cNvPr id="362" name="Google Shape;362;p42"/>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GPT3 on </a:t>
            </a:r>
            <a:r>
              <a:rPr lang="en"/>
              <a:t>Philosophy?</a:t>
            </a:r>
            <a:endParaRPr/>
          </a:p>
        </p:txBody>
      </p:sp>
      <p:pic>
        <p:nvPicPr>
          <p:cNvPr id="368" name="Google Shape;368;p43"/>
          <p:cNvPicPr preferRelativeResize="0"/>
          <p:nvPr/>
        </p:nvPicPr>
        <p:blipFill>
          <a:blip r:embed="rId3">
            <a:alphaModFix/>
          </a:blip>
          <a:stretch>
            <a:fillRect/>
          </a:stretch>
        </p:blipFill>
        <p:spPr>
          <a:xfrm>
            <a:off x="2136075" y="1560650"/>
            <a:ext cx="5676899" cy="3285524"/>
          </a:xfrm>
          <a:prstGeom prst="rect">
            <a:avLst/>
          </a:prstGeom>
          <a:noFill/>
          <a:ln>
            <a:noFill/>
          </a:ln>
        </p:spPr>
      </p:pic>
      <p:pic>
        <p:nvPicPr>
          <p:cNvPr id="369" name="Google Shape;369;p43"/>
          <p:cNvPicPr preferRelativeResize="0"/>
          <p:nvPr/>
        </p:nvPicPr>
        <p:blipFill>
          <a:blip r:embed="rId4">
            <a:alphaModFix/>
          </a:blip>
          <a:stretch>
            <a:fillRect/>
          </a:stretch>
        </p:blipFill>
        <p:spPr>
          <a:xfrm>
            <a:off x="1393224" y="2467059"/>
            <a:ext cx="547925" cy="1643775"/>
          </a:xfrm>
          <a:prstGeom prst="rect">
            <a:avLst/>
          </a:prstGeom>
          <a:noFill/>
          <a:ln>
            <a:noFill/>
          </a:ln>
        </p:spPr>
      </p:pic>
      <p:sp>
        <p:nvSpPr>
          <p:cNvPr id="370" name="Google Shape;370;p43"/>
          <p:cNvSpPr txBox="1"/>
          <p:nvPr/>
        </p:nvSpPr>
        <p:spPr>
          <a:xfrm>
            <a:off x="939838" y="2061525"/>
            <a:ext cx="191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Light"/>
                <a:ea typeface="Lato Light"/>
                <a:cs typeface="Lato Light"/>
                <a:sym typeface="Lato Light"/>
              </a:rPr>
              <a:t>GPT3 Models</a:t>
            </a:r>
            <a:endParaRPr sz="1200">
              <a:latin typeface="Lato Light"/>
              <a:ea typeface="Lato Light"/>
              <a:cs typeface="Lato Light"/>
              <a:sym typeface="Lato Light"/>
            </a:endParaRPr>
          </a:p>
        </p:txBody>
      </p:sp>
      <p:sp>
        <p:nvSpPr>
          <p:cNvPr id="371" name="Google Shape;371;p43"/>
          <p:cNvSpPr/>
          <p:nvPr/>
        </p:nvSpPr>
        <p:spPr>
          <a:xfrm>
            <a:off x="2050350" y="1543050"/>
            <a:ext cx="6115200" cy="33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txBox="1"/>
          <p:nvPr/>
        </p:nvSpPr>
        <p:spPr>
          <a:xfrm>
            <a:off x="5165550" y="115107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Light"/>
                <a:ea typeface="Lato Light"/>
                <a:cs typeface="Lato Light"/>
                <a:sym typeface="Lato Light"/>
              </a:rPr>
              <a:t>All Other </a:t>
            </a:r>
            <a:r>
              <a:rPr lang="en" sz="2000">
                <a:latin typeface="Lato Light"/>
                <a:ea typeface="Lato Light"/>
                <a:cs typeface="Lato Light"/>
                <a:sym typeface="Lato Light"/>
              </a:rPr>
              <a:t>Questions</a:t>
            </a:r>
            <a:endParaRPr sz="2000">
              <a:latin typeface="Lato Light"/>
              <a:ea typeface="Lato Light"/>
              <a:cs typeface="Lato Light"/>
              <a:sym typeface="Lato Light"/>
            </a:endParaRPr>
          </a:p>
          <a:p>
            <a:pPr indent="0" lvl="0" marL="0" rtl="0" algn="l">
              <a:spcBef>
                <a:spcPts val="0"/>
              </a:spcBef>
              <a:spcAft>
                <a:spcPts val="0"/>
              </a:spcAft>
              <a:buNone/>
            </a:pPr>
            <a:r>
              <a:rPr lang="en" sz="1200">
                <a:latin typeface="Lato Light"/>
                <a:ea typeface="Lato Light"/>
                <a:cs typeface="Lato Light"/>
                <a:sym typeface="Lato Light"/>
              </a:rPr>
              <a:t>E.g. What is free solo?</a:t>
            </a:r>
            <a:endParaRPr sz="1200">
              <a:latin typeface="Lato Light"/>
              <a:ea typeface="Lato Light"/>
              <a:cs typeface="Lato Light"/>
              <a:sym typeface="Lato Light"/>
            </a:endParaRPr>
          </a:p>
        </p:txBody>
      </p:sp>
      <p:sp>
        <p:nvSpPr>
          <p:cNvPr id="373" name="Google Shape;373;p43"/>
          <p:cNvSpPr/>
          <p:nvPr/>
        </p:nvSpPr>
        <p:spPr>
          <a:xfrm>
            <a:off x="4999300" y="1228725"/>
            <a:ext cx="2905200" cy="37149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txBox="1"/>
          <p:nvPr/>
        </p:nvSpPr>
        <p:spPr>
          <a:xfrm>
            <a:off x="2298000" y="1151075"/>
            <a:ext cx="322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Lato"/>
                <a:ea typeface="Lato"/>
                <a:cs typeface="Lato"/>
                <a:sym typeface="Lato"/>
              </a:rPr>
              <a:t>Philosophical</a:t>
            </a:r>
            <a:r>
              <a:rPr lang="en" sz="2000">
                <a:latin typeface="Lato Light"/>
                <a:ea typeface="Lato Light"/>
                <a:cs typeface="Lato Light"/>
                <a:sym typeface="Lato Light"/>
              </a:rPr>
              <a:t> Questions</a:t>
            </a:r>
            <a:endParaRPr sz="2000">
              <a:latin typeface="Lato Light"/>
              <a:ea typeface="Lato Light"/>
              <a:cs typeface="Lato Light"/>
              <a:sym typeface="Lato Light"/>
            </a:endParaRPr>
          </a:p>
          <a:p>
            <a:pPr indent="0" lvl="0" marL="0" rtl="0" algn="l">
              <a:spcBef>
                <a:spcPts val="0"/>
              </a:spcBef>
              <a:spcAft>
                <a:spcPts val="0"/>
              </a:spcAft>
              <a:buNone/>
            </a:pPr>
            <a:r>
              <a:rPr lang="en" sz="1200">
                <a:solidFill>
                  <a:schemeClr val="dk1"/>
                </a:solidFill>
                <a:latin typeface="Lato Light"/>
                <a:ea typeface="Lato Light"/>
                <a:cs typeface="Lato Light"/>
                <a:sym typeface="Lato Light"/>
              </a:rPr>
              <a:t>E.g. What do you think about fate?</a:t>
            </a:r>
            <a:endParaRPr sz="1200">
              <a:latin typeface="Lato Light"/>
              <a:ea typeface="Lato Light"/>
              <a:cs typeface="Lato Light"/>
              <a:sym typeface="Lato Light"/>
            </a:endParaRPr>
          </a:p>
        </p:txBody>
      </p:sp>
      <p:sp>
        <p:nvSpPr>
          <p:cNvPr id="375" name="Google Shape;375;p43"/>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GPT3 on Philosophy?</a:t>
            </a:r>
            <a:endParaRPr/>
          </a:p>
        </p:txBody>
      </p:sp>
      <p:pic>
        <p:nvPicPr>
          <p:cNvPr id="381" name="Google Shape;381;p44"/>
          <p:cNvPicPr preferRelativeResize="0"/>
          <p:nvPr/>
        </p:nvPicPr>
        <p:blipFill>
          <a:blip r:embed="rId3">
            <a:alphaModFix/>
          </a:blip>
          <a:stretch>
            <a:fillRect/>
          </a:stretch>
        </p:blipFill>
        <p:spPr>
          <a:xfrm>
            <a:off x="2136075" y="1560650"/>
            <a:ext cx="5676899" cy="3285524"/>
          </a:xfrm>
          <a:prstGeom prst="rect">
            <a:avLst/>
          </a:prstGeom>
          <a:noFill/>
          <a:ln>
            <a:noFill/>
          </a:ln>
        </p:spPr>
      </p:pic>
      <p:pic>
        <p:nvPicPr>
          <p:cNvPr id="382" name="Google Shape;382;p44"/>
          <p:cNvPicPr preferRelativeResize="0"/>
          <p:nvPr/>
        </p:nvPicPr>
        <p:blipFill>
          <a:blip r:embed="rId4">
            <a:alphaModFix/>
          </a:blip>
          <a:stretch>
            <a:fillRect/>
          </a:stretch>
        </p:blipFill>
        <p:spPr>
          <a:xfrm>
            <a:off x="1393224" y="2467059"/>
            <a:ext cx="547925" cy="1643775"/>
          </a:xfrm>
          <a:prstGeom prst="rect">
            <a:avLst/>
          </a:prstGeom>
          <a:noFill/>
          <a:ln>
            <a:noFill/>
          </a:ln>
        </p:spPr>
      </p:pic>
      <p:sp>
        <p:nvSpPr>
          <p:cNvPr id="383" name="Google Shape;383;p44"/>
          <p:cNvSpPr txBox="1"/>
          <p:nvPr/>
        </p:nvSpPr>
        <p:spPr>
          <a:xfrm>
            <a:off x="939838" y="2061525"/>
            <a:ext cx="191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Light"/>
                <a:ea typeface="Lato Light"/>
                <a:cs typeface="Lato Light"/>
                <a:sym typeface="Lato Light"/>
              </a:rPr>
              <a:t>GPT3 Models</a:t>
            </a:r>
            <a:endParaRPr sz="1200">
              <a:latin typeface="Lato Light"/>
              <a:ea typeface="Lato Light"/>
              <a:cs typeface="Lato Light"/>
              <a:sym typeface="Lato Light"/>
            </a:endParaRPr>
          </a:p>
        </p:txBody>
      </p:sp>
      <p:sp>
        <p:nvSpPr>
          <p:cNvPr id="384" name="Google Shape;384;p44"/>
          <p:cNvSpPr/>
          <p:nvPr/>
        </p:nvSpPr>
        <p:spPr>
          <a:xfrm>
            <a:off x="2050350" y="1543050"/>
            <a:ext cx="6115200" cy="33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
          <p:cNvSpPr txBox="1"/>
          <p:nvPr/>
        </p:nvSpPr>
        <p:spPr>
          <a:xfrm>
            <a:off x="2298000" y="1151075"/>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Lato"/>
                <a:ea typeface="Lato"/>
                <a:cs typeface="Lato"/>
                <a:sym typeface="Lato"/>
              </a:rPr>
              <a:t>Philosophical</a:t>
            </a:r>
            <a:r>
              <a:rPr lang="en" sz="1700">
                <a:solidFill>
                  <a:schemeClr val="dk1"/>
                </a:solidFill>
                <a:latin typeface="Lato Light"/>
                <a:ea typeface="Lato Light"/>
                <a:cs typeface="Lato Light"/>
                <a:sym typeface="Lato Light"/>
              </a:rPr>
              <a:t> Questions</a:t>
            </a:r>
            <a:endParaRPr b="1" sz="1700">
              <a:latin typeface="Lato"/>
              <a:ea typeface="Lato"/>
              <a:cs typeface="Lato"/>
              <a:sym typeface="Lato"/>
            </a:endParaRPr>
          </a:p>
          <a:p>
            <a:pPr indent="0" lvl="0" marL="0" rtl="0" algn="l">
              <a:spcBef>
                <a:spcPts val="0"/>
              </a:spcBef>
              <a:spcAft>
                <a:spcPts val="0"/>
              </a:spcAft>
              <a:buNone/>
            </a:pPr>
            <a:r>
              <a:rPr lang="en" sz="1200">
                <a:solidFill>
                  <a:schemeClr val="dk1"/>
                </a:solidFill>
                <a:latin typeface="Lato Light"/>
                <a:ea typeface="Lato Light"/>
                <a:cs typeface="Lato Light"/>
                <a:sym typeface="Lato Light"/>
              </a:rPr>
              <a:t>E.g. What do you think about fate?</a:t>
            </a:r>
            <a:endParaRPr sz="1200">
              <a:latin typeface="Lato Light"/>
              <a:ea typeface="Lato Light"/>
              <a:cs typeface="Lato Light"/>
              <a:sym typeface="Lato Light"/>
            </a:endParaRPr>
          </a:p>
        </p:txBody>
      </p:sp>
      <p:sp>
        <p:nvSpPr>
          <p:cNvPr id="386" name="Google Shape;386;p44"/>
          <p:cNvSpPr txBox="1"/>
          <p:nvPr/>
        </p:nvSpPr>
        <p:spPr>
          <a:xfrm>
            <a:off x="5420100" y="1117650"/>
            <a:ext cx="3000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All Other</a:t>
            </a:r>
            <a:r>
              <a:rPr lang="en" sz="1700">
                <a:latin typeface="Lato Light"/>
                <a:ea typeface="Lato Light"/>
                <a:cs typeface="Lato Light"/>
                <a:sym typeface="Lato Light"/>
              </a:rPr>
              <a:t> Questions</a:t>
            </a:r>
            <a:endParaRPr sz="1700">
              <a:latin typeface="Lato Light"/>
              <a:ea typeface="Lato Light"/>
              <a:cs typeface="Lato Light"/>
              <a:sym typeface="Lato Light"/>
            </a:endParaRPr>
          </a:p>
          <a:p>
            <a:pPr indent="0" lvl="0" marL="0" rtl="0" algn="l">
              <a:spcBef>
                <a:spcPts val="0"/>
              </a:spcBef>
              <a:spcAft>
                <a:spcPts val="0"/>
              </a:spcAft>
              <a:buNone/>
            </a:pPr>
            <a:r>
              <a:rPr lang="en" sz="1200">
                <a:solidFill>
                  <a:schemeClr val="dk1"/>
                </a:solidFill>
                <a:latin typeface="Lato Light"/>
                <a:ea typeface="Lato Light"/>
                <a:cs typeface="Lato Light"/>
                <a:sym typeface="Lato Light"/>
              </a:rPr>
              <a:t>E.g. How have you developed the focus required to free solo?</a:t>
            </a:r>
            <a:endParaRPr sz="1200">
              <a:latin typeface="Lato Light"/>
              <a:ea typeface="Lato Light"/>
              <a:cs typeface="Lato Light"/>
              <a:sym typeface="Lato Light"/>
            </a:endParaRPr>
          </a:p>
        </p:txBody>
      </p:sp>
      <p:sp>
        <p:nvSpPr>
          <p:cNvPr id="387" name="Google Shape;387;p44"/>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Ethics Evaluation</a:t>
            </a:r>
            <a:endParaRPr/>
          </a:p>
        </p:txBody>
      </p:sp>
      <p:graphicFrame>
        <p:nvGraphicFramePr>
          <p:cNvPr id="393" name="Google Shape;393;p45"/>
          <p:cNvGraphicFramePr/>
          <p:nvPr/>
        </p:nvGraphicFramePr>
        <p:xfrm>
          <a:off x="840425" y="2188338"/>
          <a:ext cx="3000000" cy="3000000"/>
        </p:xfrm>
        <a:graphic>
          <a:graphicData uri="http://schemas.openxmlformats.org/drawingml/2006/table">
            <a:tbl>
              <a:tblPr>
                <a:noFill/>
                <a:tableStyleId>{1553CD0C-8B08-491F-AB1A-C431009173B2}</a:tableStyleId>
              </a:tblPr>
              <a:tblGrid>
                <a:gridCol w="3471650"/>
                <a:gridCol w="3800925"/>
              </a:tblGrid>
              <a:tr h="457175">
                <a:tc>
                  <a:txBody>
                    <a:bodyPr/>
                    <a:lstStyle/>
                    <a:p>
                      <a:pPr indent="0" lvl="0" marL="0" rtl="0" algn="l">
                        <a:spcBef>
                          <a:spcPts val="0"/>
                        </a:spcBef>
                        <a:spcAft>
                          <a:spcPts val="0"/>
                        </a:spcAft>
                        <a:buNone/>
                      </a:pPr>
                      <a:r>
                        <a:rPr lang="en" sz="1800">
                          <a:latin typeface="Lato"/>
                          <a:ea typeface="Lato"/>
                          <a:cs typeface="Lato"/>
                          <a:sym typeface="Lato"/>
                        </a:rPr>
                        <a:t>Evaluation</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Score</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78950">
                <a:tc>
                  <a:txBody>
                    <a:bodyPr/>
                    <a:lstStyle/>
                    <a:p>
                      <a:pPr indent="0" lvl="0" marL="0" rtl="0" algn="l">
                        <a:lnSpc>
                          <a:spcPct val="80000"/>
                        </a:lnSpc>
                        <a:spcBef>
                          <a:spcPts val="0"/>
                        </a:spcBef>
                        <a:spcAft>
                          <a:spcPts val="0"/>
                        </a:spcAft>
                        <a:buNone/>
                      </a:pPr>
                      <a:r>
                        <a:rPr lang="en" sz="1800">
                          <a:solidFill>
                            <a:srgbClr val="434343"/>
                          </a:solidFill>
                          <a:latin typeface="Lato Light"/>
                          <a:ea typeface="Lato Light"/>
                          <a:cs typeface="Lato Light"/>
                          <a:sym typeface="Lato Light"/>
                        </a:rPr>
                        <a:t>Is the response potentially “harmful”? </a:t>
                      </a:r>
                      <a:endParaRPr sz="1800">
                        <a:solidFill>
                          <a:srgbClr val="434343"/>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800">
                          <a:solidFill>
                            <a:srgbClr val="434343"/>
                          </a:solidFill>
                          <a:latin typeface="Lato"/>
                          <a:ea typeface="Lato"/>
                          <a:cs typeface="Lato"/>
                          <a:sym typeface="Lato"/>
                        </a:rPr>
                        <a:t>Binary: 0 or 1</a:t>
                      </a:r>
                      <a:br>
                        <a:rPr lang="en" sz="1800">
                          <a:solidFill>
                            <a:srgbClr val="434343"/>
                          </a:solidFill>
                          <a:latin typeface="Lato Light"/>
                          <a:ea typeface="Lato Light"/>
                          <a:cs typeface="Lato Light"/>
                          <a:sym typeface="Lato Light"/>
                        </a:rPr>
                      </a:br>
                      <a:r>
                        <a:rPr lang="en" sz="1200">
                          <a:solidFill>
                            <a:schemeClr val="dk1"/>
                          </a:solidFill>
                          <a:latin typeface="Lato Light"/>
                          <a:ea typeface="Lato Light"/>
                          <a:cs typeface="Lato Light"/>
                          <a:sym typeface="Lato Light"/>
                        </a:rPr>
                        <a:t>Why binary? Ethical concern depends on context.</a:t>
                      </a:r>
                      <a:endParaRPr sz="1600">
                        <a:solidFill>
                          <a:srgbClr val="434343"/>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394" name="Google Shape;394;p45"/>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nvSpPr>
        <p:spPr>
          <a:xfrm>
            <a:off x="1507175" y="2096175"/>
            <a:ext cx="6129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434343"/>
                </a:solidFill>
                <a:latin typeface="Lato"/>
                <a:ea typeface="Lato"/>
                <a:cs typeface="Lato"/>
                <a:sym typeface="Lato"/>
              </a:rPr>
              <a:t>DEMO </a:t>
            </a:r>
            <a:endParaRPr sz="2000">
              <a:solidFill>
                <a:srgbClr val="434343"/>
              </a:solidFill>
              <a:latin typeface="Lato"/>
              <a:ea typeface="Lato"/>
              <a:cs typeface="Lato"/>
              <a:sym typeface="Lato"/>
            </a:endParaRPr>
          </a:p>
        </p:txBody>
      </p:sp>
      <p:sp>
        <p:nvSpPr>
          <p:cNvPr id="400" name="Google Shape;400;p46"/>
          <p:cNvSpPr txBox="1"/>
          <p:nvPr/>
        </p:nvSpPr>
        <p:spPr>
          <a:xfrm>
            <a:off x="1265825" y="2354625"/>
            <a:ext cx="6612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rgbClr val="434343"/>
                </a:solidFill>
                <a:latin typeface="Lato Light"/>
                <a:ea typeface="Lato Light"/>
                <a:cs typeface="Lato Light"/>
                <a:sym typeface="Lato Light"/>
              </a:rPr>
              <a:t>www.memor-ai.com</a:t>
            </a:r>
            <a:endParaRPr sz="3300">
              <a:solidFill>
                <a:srgbClr val="434343"/>
              </a:solidFill>
              <a:latin typeface="Lato Light"/>
              <a:ea typeface="Lato Light"/>
              <a:cs typeface="Lato Light"/>
              <a:sym typeface="Lato Light"/>
            </a:endParaRPr>
          </a:p>
        </p:txBody>
      </p:sp>
      <p:sp>
        <p:nvSpPr>
          <p:cNvPr id="401" name="Google Shape;401;p46"/>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lang="en" sz="1000">
                <a:solidFill>
                  <a:srgbClr val="333333"/>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a:t>
            </a:r>
            <a:r>
              <a:rPr b="1" lang="en" sz="1000">
                <a:solidFill>
                  <a:srgbClr val="A61C00"/>
                </a:solidFill>
                <a:latin typeface="Lato"/>
                <a:ea typeface="Lato"/>
                <a:cs typeface="Lato"/>
                <a:sym typeface="Lato"/>
              </a:rPr>
              <a:t>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311700" y="607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407" name="Google Shape;407;p47"/>
          <p:cNvSpPr txBox="1"/>
          <p:nvPr>
            <p:ph idx="1" type="body"/>
          </p:nvPr>
        </p:nvSpPr>
        <p:spPr>
          <a:xfrm>
            <a:off x="311700" y="1433425"/>
            <a:ext cx="8520600" cy="3135600"/>
          </a:xfrm>
          <a:prstGeom prst="rect">
            <a:avLst/>
          </a:prstGeom>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SzPts val="2200"/>
              <a:buChar char="●"/>
            </a:pPr>
            <a:r>
              <a:rPr lang="en" sz="2200"/>
              <a:t>Explore other factual evaluation methods</a:t>
            </a:r>
            <a:endParaRPr sz="2200"/>
          </a:p>
          <a:p>
            <a:pPr indent="-368300" lvl="0" marL="457200" rtl="0" algn="l">
              <a:lnSpc>
                <a:spcPct val="115000"/>
              </a:lnSpc>
              <a:spcBef>
                <a:spcPts val="0"/>
              </a:spcBef>
              <a:spcAft>
                <a:spcPts val="0"/>
              </a:spcAft>
              <a:buSzPts val="2200"/>
              <a:buChar char="●"/>
            </a:pPr>
            <a:r>
              <a:rPr lang="en" sz="2200"/>
              <a:t>Response include other types of media (photos, videos)</a:t>
            </a:r>
            <a:endParaRPr sz="2200"/>
          </a:p>
          <a:p>
            <a:pPr indent="-368300" lvl="0" marL="457200" rtl="0" algn="l">
              <a:spcBef>
                <a:spcPts val="0"/>
              </a:spcBef>
              <a:spcAft>
                <a:spcPts val="0"/>
              </a:spcAft>
              <a:buSzPts val="2200"/>
              <a:buChar char="●"/>
            </a:pPr>
            <a:r>
              <a:rPr lang="en" sz="2200"/>
              <a:t>Automate transcribe data processing</a:t>
            </a:r>
            <a:endParaRPr sz="2200"/>
          </a:p>
          <a:p>
            <a:pPr indent="-368300" lvl="0" marL="457200" rtl="0" algn="l">
              <a:lnSpc>
                <a:spcPct val="115000"/>
              </a:lnSpc>
              <a:spcBef>
                <a:spcPts val="0"/>
              </a:spcBef>
              <a:spcAft>
                <a:spcPts val="0"/>
              </a:spcAft>
              <a:buSzPts val="2200"/>
              <a:buChar char="●"/>
            </a:pPr>
            <a:r>
              <a:rPr lang="en" sz="2200"/>
              <a:t>Explore future use cases such as: </a:t>
            </a:r>
            <a:endParaRPr sz="2200"/>
          </a:p>
          <a:p>
            <a:pPr indent="-342900" lvl="1" marL="914400" rtl="0" algn="l">
              <a:lnSpc>
                <a:spcPct val="115000"/>
              </a:lnSpc>
              <a:spcBef>
                <a:spcPts val="0"/>
              </a:spcBef>
              <a:spcAft>
                <a:spcPts val="0"/>
              </a:spcAft>
              <a:buSzPts val="1800"/>
              <a:buChar char="○"/>
            </a:pPr>
            <a:r>
              <a:rPr lang="en" sz="1800"/>
              <a:t>Bots for medical assistance or diagnosis</a:t>
            </a:r>
            <a:endParaRPr sz="1800"/>
          </a:p>
          <a:p>
            <a:pPr indent="-342900" lvl="1" marL="914400" rtl="0" algn="l">
              <a:lnSpc>
                <a:spcPct val="115000"/>
              </a:lnSpc>
              <a:spcBef>
                <a:spcPts val="0"/>
              </a:spcBef>
              <a:spcAft>
                <a:spcPts val="0"/>
              </a:spcAft>
              <a:buSzPts val="1800"/>
              <a:buChar char="○"/>
            </a:pPr>
            <a:r>
              <a:rPr lang="en" sz="1800"/>
              <a:t>Implementing guardrails for existing and new conversational AI use cases</a:t>
            </a:r>
            <a:endParaRPr sz="1800"/>
          </a:p>
        </p:txBody>
      </p:sp>
      <p:sp>
        <p:nvSpPr>
          <p:cNvPr id="408" name="Google Shape;408;p47"/>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a:t>
            </a:r>
            <a:r>
              <a:rPr b="1" lang="en" sz="1000">
                <a:solidFill>
                  <a:srgbClr val="A61C00"/>
                </a:solidFill>
                <a:latin typeface="Lato"/>
                <a:ea typeface="Lato"/>
                <a:cs typeface="Lato"/>
                <a:sym typeface="Lato"/>
              </a:rPr>
              <a:t>Future Work</a:t>
            </a:r>
            <a:endParaRPr b="1" sz="1000">
              <a:solidFill>
                <a:srgbClr val="A61C00"/>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1100"/>
          </a:p>
          <a:p>
            <a:pPr indent="0" lvl="0" marL="0" rtl="0" algn="ctr">
              <a:lnSpc>
                <a:spcPct val="100000"/>
              </a:lnSpc>
              <a:spcBef>
                <a:spcPts val="1200"/>
              </a:spcBef>
              <a:spcAft>
                <a:spcPts val="0"/>
              </a:spcAft>
              <a:buClr>
                <a:schemeClr val="dk1"/>
              </a:buClr>
              <a:buSzPts val="1100"/>
              <a:buFont typeface="Arial"/>
              <a:buNone/>
            </a:pPr>
            <a:r>
              <a:rPr lang="en" sz="2200"/>
              <a:t>Acknowledgement</a:t>
            </a:r>
            <a:endParaRPr sz="2200"/>
          </a:p>
          <a:p>
            <a:pPr indent="0" lvl="0" marL="0" rtl="0" algn="ctr">
              <a:spcBef>
                <a:spcPts val="0"/>
              </a:spcBef>
              <a:spcAft>
                <a:spcPts val="0"/>
              </a:spcAft>
              <a:buNone/>
            </a:pPr>
            <a:r>
              <a:t/>
            </a:r>
            <a:endParaRPr sz="1700"/>
          </a:p>
          <a:p>
            <a:pPr indent="0" lvl="0" marL="0" rtl="0" algn="ctr">
              <a:spcBef>
                <a:spcPts val="0"/>
              </a:spcBef>
              <a:spcAft>
                <a:spcPts val="0"/>
              </a:spcAft>
              <a:buNone/>
            </a:pPr>
            <a:r>
              <a:rPr lang="en" sz="1400"/>
              <a:t>Colorado Reed</a:t>
            </a:r>
            <a:endParaRPr sz="1400"/>
          </a:p>
          <a:p>
            <a:pPr indent="0" lvl="0" marL="0" rtl="0" algn="ctr">
              <a:spcBef>
                <a:spcPts val="0"/>
              </a:spcBef>
              <a:spcAft>
                <a:spcPts val="0"/>
              </a:spcAft>
              <a:buClr>
                <a:schemeClr val="dk1"/>
              </a:buClr>
              <a:buSzPts val="1100"/>
              <a:buFont typeface="Arial"/>
              <a:buNone/>
            </a:pPr>
            <a:r>
              <a:rPr lang="en" sz="1400"/>
              <a:t>David Steiner</a:t>
            </a:r>
            <a:endParaRPr sz="1400"/>
          </a:p>
          <a:p>
            <a:pPr indent="0" lvl="0" marL="0" rtl="0" algn="ctr">
              <a:spcBef>
                <a:spcPts val="0"/>
              </a:spcBef>
              <a:spcAft>
                <a:spcPts val="0"/>
              </a:spcAft>
              <a:buNone/>
            </a:pPr>
            <a:r>
              <a:rPr lang="en" sz="1400"/>
              <a:t>Gurdit Chahal</a:t>
            </a:r>
            <a:endParaRPr sz="1400"/>
          </a:p>
          <a:p>
            <a:pPr indent="0" lvl="0" marL="0" rtl="0" algn="ctr">
              <a:spcBef>
                <a:spcPts val="0"/>
              </a:spcBef>
              <a:spcAft>
                <a:spcPts val="0"/>
              </a:spcAft>
              <a:buClr>
                <a:schemeClr val="dk1"/>
              </a:buClr>
              <a:buSzPts val="1100"/>
              <a:buFont typeface="Arial"/>
              <a:buNone/>
            </a:pPr>
            <a:r>
              <a:rPr lang="en" sz="1400"/>
              <a:t>Joyce Shen</a:t>
            </a:r>
            <a:endParaRPr sz="1400"/>
          </a:p>
          <a:p>
            <a:pPr indent="0" lvl="0" marL="0" rtl="0" algn="ctr">
              <a:spcBef>
                <a:spcPts val="0"/>
              </a:spcBef>
              <a:spcAft>
                <a:spcPts val="0"/>
              </a:spcAft>
              <a:buClr>
                <a:schemeClr val="dk1"/>
              </a:buClr>
              <a:buSzPts val="1100"/>
              <a:buFont typeface="Arial"/>
              <a:buNone/>
            </a:pPr>
            <a:r>
              <a:rPr lang="en" sz="1400"/>
              <a:t>Judge Hiciano</a:t>
            </a:r>
            <a:endParaRPr sz="1400"/>
          </a:p>
          <a:p>
            <a:pPr indent="0" lvl="0" marL="0" rtl="0" algn="ctr">
              <a:spcBef>
                <a:spcPts val="0"/>
              </a:spcBef>
              <a:spcAft>
                <a:spcPts val="0"/>
              </a:spcAft>
              <a:buNone/>
            </a:pPr>
            <a:r>
              <a:rPr lang="en" sz="1400"/>
              <a:t>Robert Louka</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nvSpPr>
        <p:spPr>
          <a:xfrm>
            <a:off x="1507175" y="2340900"/>
            <a:ext cx="612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666666"/>
                </a:solidFill>
                <a:latin typeface="Lato"/>
                <a:ea typeface="Lato"/>
                <a:cs typeface="Lato"/>
                <a:sym typeface="Lato"/>
              </a:rPr>
              <a:t>Q&amp;A</a:t>
            </a:r>
            <a:endParaRPr sz="2400">
              <a:solidFill>
                <a:srgbClr val="666666"/>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nvSpPr>
        <p:spPr>
          <a:xfrm>
            <a:off x="1507175" y="2340900"/>
            <a:ext cx="612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666666"/>
                </a:solidFill>
                <a:latin typeface="Lato"/>
                <a:ea typeface="Lato"/>
                <a:cs typeface="Lato"/>
                <a:sym typeface="Lato"/>
              </a:rPr>
              <a:t>Appendix - Response Models</a:t>
            </a:r>
            <a:endParaRPr sz="2400">
              <a:solidFill>
                <a:srgbClr val="666666"/>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1"/>
          <p:cNvSpPr txBox="1"/>
          <p:nvPr>
            <p:ph type="title"/>
          </p:nvPr>
        </p:nvSpPr>
        <p:spPr>
          <a:xfrm>
            <a:off x="311700" y="362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MemorAI of </a:t>
            </a:r>
            <a:r>
              <a:rPr lang="en"/>
              <a:t>Robert </a:t>
            </a:r>
            <a:endParaRPr/>
          </a:p>
        </p:txBody>
      </p:sp>
      <p:pic>
        <p:nvPicPr>
          <p:cNvPr id="429" name="Google Shape;429;p51"/>
          <p:cNvPicPr preferRelativeResize="0"/>
          <p:nvPr/>
        </p:nvPicPr>
        <p:blipFill rotWithShape="1">
          <a:blip r:embed="rId3">
            <a:alphaModFix/>
          </a:blip>
          <a:srcRect b="0" l="0" r="0" t="29133"/>
          <a:stretch/>
        </p:blipFill>
        <p:spPr>
          <a:xfrm>
            <a:off x="1685675" y="1017725"/>
            <a:ext cx="5551502" cy="37906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657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00">
                <a:solidFill>
                  <a:schemeClr val="dk1"/>
                </a:solidFill>
              </a:rPr>
              <a:t>Two </a:t>
            </a:r>
            <a:r>
              <a:rPr lang="en" sz="3400">
                <a:solidFill>
                  <a:schemeClr val="dk1"/>
                </a:solidFill>
              </a:rPr>
              <a:t>Use Cases</a:t>
            </a:r>
            <a:endParaRPr sz="3400">
              <a:solidFill>
                <a:schemeClr val="dk1"/>
              </a:solidFill>
            </a:endParaRPr>
          </a:p>
          <a:p>
            <a:pPr indent="0" lvl="0" marL="0" rtl="0" algn="l">
              <a:spcBef>
                <a:spcPts val="0"/>
              </a:spcBef>
              <a:spcAft>
                <a:spcPts val="0"/>
              </a:spcAft>
              <a:buSzPts val="990"/>
              <a:buNone/>
            </a:pPr>
            <a:r>
              <a:t/>
            </a:r>
            <a:endParaRPr sz="3600">
              <a:solidFill>
                <a:schemeClr val="dk1"/>
              </a:solidFill>
            </a:endParaRPr>
          </a:p>
        </p:txBody>
      </p:sp>
      <p:sp>
        <p:nvSpPr>
          <p:cNvPr id="80" name="Google Shape;80;p16"/>
          <p:cNvSpPr txBox="1"/>
          <p:nvPr>
            <p:ph idx="1" type="body"/>
          </p:nvPr>
        </p:nvSpPr>
        <p:spPr>
          <a:xfrm>
            <a:off x="311700" y="1936300"/>
            <a:ext cx="8520600" cy="2632500"/>
          </a:xfrm>
          <a:prstGeom prst="rect">
            <a:avLst/>
          </a:prstGeom>
          <a:ln>
            <a:noFill/>
          </a:ln>
        </p:spPr>
        <p:txBody>
          <a:bodyPr anchorCtr="0" anchor="t" bIns="91425" lIns="91425" spcFirstLastPara="1" rIns="91425" wrap="square" tIns="91425">
            <a:normAutofit/>
          </a:bodyPr>
          <a:lstStyle/>
          <a:p>
            <a:pPr indent="-400050" lvl="0" marL="457200" rtl="0" algn="l">
              <a:spcBef>
                <a:spcPts val="0"/>
              </a:spcBef>
              <a:spcAft>
                <a:spcPts val="0"/>
              </a:spcAft>
              <a:buSzPts val="2700"/>
              <a:buAutoNum type="arabicPeriod"/>
            </a:pPr>
            <a:r>
              <a:rPr lang="en" sz="2700"/>
              <a:t>Desire to </a:t>
            </a:r>
            <a:r>
              <a:rPr lang="en" sz="2700">
                <a:solidFill>
                  <a:srgbClr val="A61C00"/>
                </a:solidFill>
              </a:rPr>
              <a:t>know the stories</a:t>
            </a:r>
            <a:r>
              <a:rPr lang="en" sz="2700"/>
              <a:t> </a:t>
            </a:r>
            <a:r>
              <a:rPr lang="en" sz="2700"/>
              <a:t>of my loved ones.</a:t>
            </a:r>
            <a:endParaRPr sz="2700"/>
          </a:p>
          <a:p>
            <a:pPr indent="-400050" lvl="0" marL="457200" rtl="0" algn="l">
              <a:spcBef>
                <a:spcPts val="0"/>
              </a:spcBef>
              <a:spcAft>
                <a:spcPts val="0"/>
              </a:spcAft>
              <a:buSzPts val="2700"/>
              <a:buAutoNum type="arabicPeriod"/>
            </a:pPr>
            <a:r>
              <a:rPr lang="en" sz="2700"/>
              <a:t>Desire to </a:t>
            </a:r>
            <a:r>
              <a:rPr lang="en" sz="2700">
                <a:solidFill>
                  <a:srgbClr val="A61C00"/>
                </a:solidFill>
              </a:rPr>
              <a:t>preserve my stories</a:t>
            </a:r>
            <a:r>
              <a:rPr lang="en" sz="2700"/>
              <a:t> for my loved ones.</a:t>
            </a:r>
            <a:endParaRPr sz="27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81" name="Google Shape;81;p16"/>
          <p:cNvSpPr txBox="1"/>
          <p:nvPr/>
        </p:nvSpPr>
        <p:spPr>
          <a:xfrm>
            <a:off x="97200" y="97400"/>
            <a:ext cx="827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A61C00"/>
                </a:solidFill>
                <a:latin typeface="Lato"/>
                <a:ea typeface="Lato"/>
                <a:cs typeface="Lato"/>
                <a:sym typeface="Lato"/>
              </a:rPr>
              <a:t>Product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Data -&gt;</a:t>
            </a:r>
            <a:r>
              <a:rPr lang="en" sz="1000">
                <a:latin typeface="Lato Light"/>
                <a:ea typeface="Lato Light"/>
                <a:cs typeface="Lato Light"/>
                <a:sym typeface="Lato Light"/>
              </a:rPr>
              <a:t> Pipeline -&gt; Guardrails -&gt; Response -&gt; Evaluation -&gt; </a:t>
            </a:r>
            <a:r>
              <a:rPr lang="en" sz="1000">
                <a:solidFill>
                  <a:schemeClr val="dk1"/>
                </a:solidFill>
                <a:latin typeface="Lato Light"/>
                <a:ea typeface="Lato Light"/>
                <a:cs typeface="Lato Light"/>
                <a:sym typeface="Lato Light"/>
              </a:rPr>
              <a:t>Demo -&gt; Future Work</a:t>
            </a:r>
            <a:endParaRPr sz="10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1000">
              <a:latin typeface="Lato Light"/>
              <a:ea typeface="Lato Light"/>
              <a:cs typeface="Lato Light"/>
              <a:sym typeface="La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Frequency Penalty</a:t>
            </a:r>
            <a:endParaRPr/>
          </a:p>
        </p:txBody>
      </p:sp>
      <p:pic>
        <p:nvPicPr>
          <p:cNvPr id="435" name="Google Shape;435;p52"/>
          <p:cNvPicPr preferRelativeResize="0"/>
          <p:nvPr/>
        </p:nvPicPr>
        <p:blipFill>
          <a:blip r:embed="rId3">
            <a:alphaModFix/>
          </a:blip>
          <a:stretch>
            <a:fillRect/>
          </a:stretch>
        </p:blipFill>
        <p:spPr>
          <a:xfrm>
            <a:off x="2108025" y="3120850"/>
            <a:ext cx="5980551" cy="1226050"/>
          </a:xfrm>
          <a:prstGeom prst="rect">
            <a:avLst/>
          </a:prstGeom>
          <a:noFill/>
          <a:ln>
            <a:noFill/>
          </a:ln>
        </p:spPr>
      </p:pic>
      <p:sp>
        <p:nvSpPr>
          <p:cNvPr id="436" name="Google Shape;436;p52"/>
          <p:cNvSpPr txBox="1"/>
          <p:nvPr/>
        </p:nvSpPr>
        <p:spPr>
          <a:xfrm>
            <a:off x="1211775" y="3607750"/>
            <a:ext cx="977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980000"/>
                </a:solidFill>
                <a:latin typeface="Lato"/>
                <a:ea typeface="Lato"/>
                <a:cs typeface="Lato"/>
                <a:sym typeface="Lato"/>
              </a:rPr>
              <a:t>-2</a:t>
            </a:r>
            <a:endParaRPr sz="3000">
              <a:solidFill>
                <a:srgbClr val="980000"/>
              </a:solidFill>
              <a:latin typeface="Lato"/>
              <a:ea typeface="Lato"/>
              <a:cs typeface="Lato"/>
              <a:sym typeface="Lato"/>
            </a:endParaRPr>
          </a:p>
        </p:txBody>
      </p:sp>
      <p:sp>
        <p:nvSpPr>
          <p:cNvPr id="437" name="Google Shape;437;p52"/>
          <p:cNvSpPr txBox="1"/>
          <p:nvPr/>
        </p:nvSpPr>
        <p:spPr>
          <a:xfrm>
            <a:off x="1299200" y="1838125"/>
            <a:ext cx="977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980000"/>
                </a:solidFill>
                <a:latin typeface="Lato"/>
                <a:ea typeface="Lato"/>
                <a:cs typeface="Lato"/>
                <a:sym typeface="Lato"/>
              </a:rPr>
              <a:t>2</a:t>
            </a:r>
            <a:endParaRPr sz="3000">
              <a:solidFill>
                <a:srgbClr val="980000"/>
              </a:solidFill>
              <a:latin typeface="Lato"/>
              <a:ea typeface="Lato"/>
              <a:cs typeface="Lato"/>
              <a:sym typeface="Lato"/>
            </a:endParaRPr>
          </a:p>
        </p:txBody>
      </p:sp>
      <p:pic>
        <p:nvPicPr>
          <p:cNvPr id="438" name="Google Shape;438;p52"/>
          <p:cNvPicPr preferRelativeResize="0"/>
          <p:nvPr/>
        </p:nvPicPr>
        <p:blipFill>
          <a:blip r:embed="rId4">
            <a:alphaModFix/>
          </a:blip>
          <a:stretch>
            <a:fillRect/>
          </a:stretch>
        </p:blipFill>
        <p:spPr>
          <a:xfrm>
            <a:off x="2188868" y="1331425"/>
            <a:ext cx="5726355" cy="1510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3"/>
          <p:cNvSpPr txBox="1"/>
          <p:nvPr>
            <p:ph type="title"/>
          </p:nvPr>
        </p:nvSpPr>
        <p:spPr>
          <a:xfrm>
            <a:off x="311700" y="299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Presence Penalty</a:t>
            </a:r>
            <a:endParaRPr/>
          </a:p>
        </p:txBody>
      </p:sp>
      <p:sp>
        <p:nvSpPr>
          <p:cNvPr id="444" name="Google Shape;444;p53"/>
          <p:cNvSpPr txBox="1"/>
          <p:nvPr/>
        </p:nvSpPr>
        <p:spPr>
          <a:xfrm>
            <a:off x="1361775" y="3353850"/>
            <a:ext cx="97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980000"/>
                </a:solidFill>
                <a:latin typeface="Lato"/>
                <a:ea typeface="Lato"/>
                <a:cs typeface="Lato"/>
                <a:sym typeface="Lato"/>
              </a:rPr>
              <a:t>-2</a:t>
            </a:r>
            <a:endParaRPr sz="3000">
              <a:solidFill>
                <a:srgbClr val="980000"/>
              </a:solidFill>
              <a:latin typeface="Lato"/>
              <a:ea typeface="Lato"/>
              <a:cs typeface="Lato"/>
              <a:sym typeface="Lato"/>
            </a:endParaRPr>
          </a:p>
        </p:txBody>
      </p:sp>
      <p:sp>
        <p:nvSpPr>
          <p:cNvPr id="445" name="Google Shape;445;p53"/>
          <p:cNvSpPr txBox="1"/>
          <p:nvPr/>
        </p:nvSpPr>
        <p:spPr>
          <a:xfrm>
            <a:off x="1466025" y="1423175"/>
            <a:ext cx="836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980000"/>
                </a:solidFill>
                <a:latin typeface="Lato"/>
                <a:ea typeface="Lato"/>
                <a:cs typeface="Lato"/>
                <a:sym typeface="Lato"/>
              </a:rPr>
              <a:t>2</a:t>
            </a:r>
            <a:endParaRPr sz="3000">
              <a:solidFill>
                <a:srgbClr val="980000"/>
              </a:solidFill>
              <a:latin typeface="Lato"/>
              <a:ea typeface="Lato"/>
              <a:cs typeface="Lato"/>
              <a:sym typeface="Lato"/>
            </a:endParaRPr>
          </a:p>
        </p:txBody>
      </p:sp>
      <p:pic>
        <p:nvPicPr>
          <p:cNvPr id="446" name="Google Shape;446;p53"/>
          <p:cNvPicPr preferRelativeResize="0"/>
          <p:nvPr/>
        </p:nvPicPr>
        <p:blipFill>
          <a:blip r:embed="rId3">
            <a:alphaModFix/>
          </a:blip>
          <a:stretch>
            <a:fillRect/>
          </a:stretch>
        </p:blipFill>
        <p:spPr>
          <a:xfrm>
            <a:off x="2178400" y="2849363"/>
            <a:ext cx="5993027" cy="2106220"/>
          </a:xfrm>
          <a:prstGeom prst="rect">
            <a:avLst/>
          </a:prstGeom>
          <a:noFill/>
          <a:ln>
            <a:noFill/>
          </a:ln>
        </p:spPr>
      </p:pic>
      <p:pic>
        <p:nvPicPr>
          <p:cNvPr id="447" name="Google Shape;447;p53"/>
          <p:cNvPicPr preferRelativeResize="0"/>
          <p:nvPr/>
        </p:nvPicPr>
        <p:blipFill>
          <a:blip r:embed="rId4">
            <a:alphaModFix/>
          </a:blip>
          <a:stretch>
            <a:fillRect/>
          </a:stretch>
        </p:blipFill>
        <p:spPr>
          <a:xfrm>
            <a:off x="2302488" y="943675"/>
            <a:ext cx="5744851" cy="1666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4"/>
          <p:cNvSpPr txBox="1"/>
          <p:nvPr>
            <p:ph type="title"/>
          </p:nvPr>
        </p:nvSpPr>
        <p:spPr>
          <a:xfrm>
            <a:off x="436800" y="340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Temperature</a:t>
            </a:r>
            <a:endParaRPr/>
          </a:p>
        </p:txBody>
      </p:sp>
      <p:pic>
        <p:nvPicPr>
          <p:cNvPr id="453" name="Google Shape;453;p54"/>
          <p:cNvPicPr preferRelativeResize="0"/>
          <p:nvPr/>
        </p:nvPicPr>
        <p:blipFill>
          <a:blip r:embed="rId3">
            <a:alphaModFix/>
          </a:blip>
          <a:stretch>
            <a:fillRect/>
          </a:stretch>
        </p:blipFill>
        <p:spPr>
          <a:xfrm>
            <a:off x="2642325" y="1017725"/>
            <a:ext cx="5554474" cy="1453325"/>
          </a:xfrm>
          <a:prstGeom prst="rect">
            <a:avLst/>
          </a:prstGeom>
          <a:noFill/>
          <a:ln>
            <a:noFill/>
          </a:ln>
        </p:spPr>
      </p:pic>
      <p:sp>
        <p:nvSpPr>
          <p:cNvPr id="454" name="Google Shape;454;p54"/>
          <p:cNvSpPr txBox="1"/>
          <p:nvPr/>
        </p:nvSpPr>
        <p:spPr>
          <a:xfrm>
            <a:off x="1771850" y="3444200"/>
            <a:ext cx="97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980000"/>
                </a:solidFill>
                <a:latin typeface="Lato"/>
                <a:ea typeface="Lato"/>
                <a:cs typeface="Lato"/>
                <a:sym typeface="Lato"/>
              </a:rPr>
              <a:t>0</a:t>
            </a:r>
            <a:endParaRPr sz="3000">
              <a:solidFill>
                <a:srgbClr val="980000"/>
              </a:solidFill>
              <a:latin typeface="Lato"/>
              <a:ea typeface="Lato"/>
              <a:cs typeface="Lato"/>
              <a:sym typeface="Lato"/>
            </a:endParaRPr>
          </a:p>
        </p:txBody>
      </p:sp>
      <p:sp>
        <p:nvSpPr>
          <p:cNvPr id="455" name="Google Shape;455;p54"/>
          <p:cNvSpPr txBox="1"/>
          <p:nvPr/>
        </p:nvSpPr>
        <p:spPr>
          <a:xfrm>
            <a:off x="1771850" y="1469800"/>
            <a:ext cx="940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980000"/>
                </a:solidFill>
                <a:latin typeface="Lato"/>
                <a:ea typeface="Lato"/>
                <a:cs typeface="Lato"/>
                <a:sym typeface="Lato"/>
              </a:rPr>
              <a:t>1</a:t>
            </a:r>
            <a:endParaRPr sz="3000">
              <a:solidFill>
                <a:srgbClr val="980000"/>
              </a:solidFill>
              <a:latin typeface="Lato"/>
              <a:ea typeface="Lato"/>
              <a:cs typeface="Lato"/>
              <a:sym typeface="Lato"/>
            </a:endParaRPr>
          </a:p>
        </p:txBody>
      </p:sp>
      <p:pic>
        <p:nvPicPr>
          <p:cNvPr id="456" name="Google Shape;456;p54"/>
          <p:cNvPicPr preferRelativeResize="0"/>
          <p:nvPr/>
        </p:nvPicPr>
        <p:blipFill>
          <a:blip r:embed="rId4">
            <a:alphaModFix/>
          </a:blip>
          <a:stretch>
            <a:fillRect/>
          </a:stretch>
        </p:blipFill>
        <p:spPr>
          <a:xfrm>
            <a:off x="2671350" y="2961649"/>
            <a:ext cx="5420350" cy="1879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idx="4294967295" type="title"/>
          </p:nvPr>
        </p:nvSpPr>
        <p:spPr>
          <a:xfrm>
            <a:off x="252975" y="268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80"/>
              <a:t>Completion: Curie vs Davinci</a:t>
            </a:r>
            <a:endParaRPr sz="2080"/>
          </a:p>
          <a:p>
            <a:pPr indent="0" lvl="0" marL="0" rtl="0" algn="l">
              <a:spcBef>
                <a:spcPts val="0"/>
              </a:spcBef>
              <a:spcAft>
                <a:spcPts val="0"/>
              </a:spcAft>
              <a:buSzPts val="990"/>
              <a:buNone/>
            </a:pPr>
            <a:r>
              <a:t/>
            </a:r>
            <a:endParaRPr sz="2880"/>
          </a:p>
        </p:txBody>
      </p:sp>
      <p:graphicFrame>
        <p:nvGraphicFramePr>
          <p:cNvPr id="462" name="Google Shape;462;p55"/>
          <p:cNvGraphicFramePr/>
          <p:nvPr/>
        </p:nvGraphicFramePr>
        <p:xfrm>
          <a:off x="950650" y="1416460"/>
          <a:ext cx="3000000" cy="3000000"/>
        </p:xfrm>
        <a:graphic>
          <a:graphicData uri="http://schemas.openxmlformats.org/drawingml/2006/table">
            <a:tbl>
              <a:tblPr>
                <a:noFill/>
                <a:tableStyleId>{1553CD0C-8B08-491F-AB1A-C431009173B2}</a:tableStyleId>
              </a:tblPr>
              <a:tblGrid>
                <a:gridCol w="3620425"/>
                <a:gridCol w="3620425"/>
              </a:tblGrid>
              <a:tr h="453500">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Completion Model Types</a:t>
                      </a:r>
                      <a:endParaRPr sz="15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300">
                          <a:latin typeface="Lato"/>
                          <a:ea typeface="Lato"/>
                          <a:cs typeface="Lato"/>
                          <a:sym typeface="Lato"/>
                        </a:rPr>
                        <a:t>Response (w/ same </a:t>
                      </a:r>
                      <a:r>
                        <a:rPr lang="en" sz="1300">
                          <a:latin typeface="Lato"/>
                          <a:ea typeface="Lato"/>
                          <a:cs typeface="Lato"/>
                          <a:sym typeface="Lato"/>
                        </a:rPr>
                        <a:t>parameters</a:t>
                      </a:r>
                      <a:r>
                        <a:rPr lang="en" sz="1300">
                          <a:latin typeface="Lato"/>
                          <a:ea typeface="Lato"/>
                          <a:cs typeface="Lato"/>
                          <a:sym typeface="Lato"/>
                        </a:rPr>
                        <a:t>)</a:t>
                      </a:r>
                      <a:endParaRPr sz="1300">
                        <a:latin typeface="Lato"/>
                        <a:ea typeface="Lato"/>
                        <a:cs typeface="Lato"/>
                        <a:sym typeface="Lato"/>
                      </a:endParaRPr>
                    </a:p>
                  </a:txBody>
                  <a:tcPr marT="91425" marB="91425" marR="91425" marL="91425"/>
                </a:tc>
              </a:tr>
              <a:tr h="1306150">
                <a:tc>
                  <a:txBody>
                    <a:bodyPr/>
                    <a:lstStyle/>
                    <a:p>
                      <a:pPr indent="0" lvl="0" marL="0" rtl="0" algn="l">
                        <a:spcBef>
                          <a:spcPts val="0"/>
                        </a:spcBef>
                        <a:spcAft>
                          <a:spcPts val="0"/>
                        </a:spcAft>
                        <a:buNone/>
                      </a:pPr>
                      <a:r>
                        <a:rPr lang="en" sz="1300">
                          <a:solidFill>
                            <a:srgbClr val="A61C00"/>
                          </a:solidFill>
                          <a:latin typeface="Lato"/>
                          <a:ea typeface="Lato"/>
                          <a:cs typeface="Lato"/>
                          <a:sym typeface="Lato"/>
                        </a:rPr>
                        <a:t>Davinci </a:t>
                      </a:r>
                      <a:endParaRPr sz="1300">
                        <a:solidFill>
                          <a:srgbClr val="A61C00"/>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Light"/>
                          <a:ea typeface="Lato Light"/>
                          <a:cs typeface="Lato Light"/>
                          <a:sym typeface="Lato Light"/>
                        </a:rPr>
                        <a:t>Who am I? I'm Alex Honnold. I've been climbing for about 10 years now, and in the last few years I've started free soloing, which is basically just climbing without a rope or gear. And that's kind of taken things to a whole new level.</a:t>
                      </a:r>
                      <a:endParaRPr sz="1200">
                        <a:latin typeface="Lato Light"/>
                        <a:ea typeface="Lato Light"/>
                        <a:cs typeface="Lato Light"/>
                        <a:sym typeface="Lato Light"/>
                      </a:endParaRPr>
                    </a:p>
                  </a:txBody>
                  <a:tcPr marT="91425" marB="91425" marR="91425" marL="91425"/>
                </a:tc>
              </a:tr>
              <a:tr h="870750">
                <a:tc>
                  <a:txBody>
                    <a:bodyPr/>
                    <a:lstStyle/>
                    <a:p>
                      <a:pPr indent="0" lvl="0" marL="0" rtl="0" algn="l">
                        <a:spcBef>
                          <a:spcPts val="0"/>
                        </a:spcBef>
                        <a:spcAft>
                          <a:spcPts val="0"/>
                        </a:spcAft>
                        <a:buNone/>
                      </a:pPr>
                      <a:r>
                        <a:rPr lang="en" sz="1300">
                          <a:solidFill>
                            <a:srgbClr val="A61C00"/>
                          </a:solidFill>
                          <a:latin typeface="Lato"/>
                          <a:ea typeface="Lato"/>
                          <a:cs typeface="Lato"/>
                          <a:sym typeface="Lato"/>
                        </a:rPr>
                        <a:t>Curie</a:t>
                      </a:r>
                      <a:endParaRPr sz="1300">
                        <a:solidFill>
                          <a:srgbClr val="A61C00"/>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Light"/>
                          <a:ea typeface="Lato Light"/>
                          <a:cs typeface="Lato Light"/>
                          <a:sym typeface="Lato Light"/>
                        </a:rPr>
                        <a:t>Who am I? What's my mission in life? What do I believe in? Those are all good questions, and they're questions that I ask myself every day.</a:t>
                      </a:r>
                      <a:endParaRPr sz="1200">
                        <a:latin typeface="Lato Light"/>
                        <a:ea typeface="Lato Light"/>
                        <a:cs typeface="Lato Light"/>
                        <a:sym typeface="Lato Light"/>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6"/>
          <p:cNvPicPr preferRelativeResize="0"/>
          <p:nvPr/>
        </p:nvPicPr>
        <p:blipFill rotWithShape="1">
          <a:blip r:embed="rId3">
            <a:alphaModFix/>
          </a:blip>
          <a:srcRect b="0" l="0" r="6985" t="76522"/>
          <a:stretch/>
        </p:blipFill>
        <p:spPr>
          <a:xfrm>
            <a:off x="2852300" y="1685738"/>
            <a:ext cx="4679499" cy="1006675"/>
          </a:xfrm>
          <a:prstGeom prst="rect">
            <a:avLst/>
          </a:prstGeom>
          <a:noFill/>
          <a:ln>
            <a:noFill/>
          </a:ln>
        </p:spPr>
      </p:pic>
      <p:pic>
        <p:nvPicPr>
          <p:cNvPr id="468" name="Google Shape;468;p56"/>
          <p:cNvPicPr preferRelativeResize="0"/>
          <p:nvPr/>
        </p:nvPicPr>
        <p:blipFill rotWithShape="1">
          <a:blip r:embed="rId4">
            <a:alphaModFix/>
          </a:blip>
          <a:srcRect b="0" l="0" r="0" t="77067"/>
          <a:stretch/>
        </p:blipFill>
        <p:spPr>
          <a:xfrm>
            <a:off x="1560374" y="2848150"/>
            <a:ext cx="3995728" cy="811600"/>
          </a:xfrm>
          <a:prstGeom prst="rect">
            <a:avLst/>
          </a:prstGeom>
          <a:noFill/>
          <a:ln>
            <a:noFill/>
          </a:ln>
        </p:spPr>
      </p:pic>
      <p:sp>
        <p:nvSpPr>
          <p:cNvPr id="469" name="Google Shape;469;p56"/>
          <p:cNvSpPr txBox="1"/>
          <p:nvPr/>
        </p:nvSpPr>
        <p:spPr>
          <a:xfrm>
            <a:off x="161100" y="526450"/>
            <a:ext cx="14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Lato Light"/>
                <a:ea typeface="Lato Light"/>
                <a:cs typeface="Lato Light"/>
                <a:sym typeface="Lato Light"/>
              </a:rPr>
              <a:t>Fact &amp; Relevant</a:t>
            </a:r>
            <a:endParaRPr>
              <a:solidFill>
                <a:schemeClr val="dk1"/>
              </a:solidFill>
              <a:latin typeface="Lato Light"/>
              <a:ea typeface="Lato Light"/>
              <a:cs typeface="Lato Light"/>
              <a:sym typeface="Lato Light"/>
            </a:endParaRPr>
          </a:p>
        </p:txBody>
      </p:sp>
      <p:sp>
        <p:nvSpPr>
          <p:cNvPr id="470" name="Google Shape;470;p56"/>
          <p:cNvSpPr txBox="1"/>
          <p:nvPr/>
        </p:nvSpPr>
        <p:spPr>
          <a:xfrm>
            <a:off x="161100" y="2604175"/>
            <a:ext cx="18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Light"/>
                <a:ea typeface="Lato Light"/>
                <a:cs typeface="Lato Light"/>
                <a:sym typeface="Lato Light"/>
              </a:rPr>
              <a:t>Fact &amp; Not Relevant </a:t>
            </a:r>
            <a:endParaRPr>
              <a:solidFill>
                <a:schemeClr val="dk1"/>
              </a:solidFill>
              <a:latin typeface="Lato Light"/>
              <a:ea typeface="Lato Light"/>
              <a:cs typeface="Lato Light"/>
              <a:sym typeface="Lato Light"/>
            </a:endParaRPr>
          </a:p>
        </p:txBody>
      </p:sp>
      <p:pic>
        <p:nvPicPr>
          <p:cNvPr id="471" name="Google Shape;471;p56"/>
          <p:cNvPicPr preferRelativeResize="0"/>
          <p:nvPr/>
        </p:nvPicPr>
        <p:blipFill rotWithShape="1">
          <a:blip r:embed="rId5">
            <a:alphaModFix/>
          </a:blip>
          <a:srcRect b="0" l="0" r="0" t="74910"/>
          <a:stretch/>
        </p:blipFill>
        <p:spPr>
          <a:xfrm>
            <a:off x="4998625" y="2827175"/>
            <a:ext cx="3995726" cy="940475"/>
          </a:xfrm>
          <a:prstGeom prst="rect">
            <a:avLst/>
          </a:prstGeom>
          <a:noFill/>
          <a:ln>
            <a:noFill/>
          </a:ln>
        </p:spPr>
      </p:pic>
      <p:pic>
        <p:nvPicPr>
          <p:cNvPr id="472" name="Google Shape;472;p56"/>
          <p:cNvPicPr preferRelativeResize="0"/>
          <p:nvPr/>
        </p:nvPicPr>
        <p:blipFill rotWithShape="1">
          <a:blip r:embed="rId6">
            <a:alphaModFix/>
          </a:blip>
          <a:srcRect b="0" l="0" r="0" t="73436"/>
          <a:stretch/>
        </p:blipFill>
        <p:spPr>
          <a:xfrm>
            <a:off x="1560375" y="793300"/>
            <a:ext cx="3518723" cy="892446"/>
          </a:xfrm>
          <a:prstGeom prst="rect">
            <a:avLst/>
          </a:prstGeom>
          <a:noFill/>
          <a:ln>
            <a:noFill/>
          </a:ln>
        </p:spPr>
      </p:pic>
      <p:cxnSp>
        <p:nvCxnSpPr>
          <p:cNvPr id="473" name="Google Shape;473;p56"/>
          <p:cNvCxnSpPr/>
          <p:nvPr/>
        </p:nvCxnSpPr>
        <p:spPr>
          <a:xfrm>
            <a:off x="1909375" y="2684913"/>
            <a:ext cx="6876600" cy="7500"/>
          </a:xfrm>
          <a:prstGeom prst="straightConnector1">
            <a:avLst/>
          </a:prstGeom>
          <a:noFill/>
          <a:ln cap="flat" cmpd="sng" w="9525">
            <a:solidFill>
              <a:schemeClr val="dk2"/>
            </a:solidFill>
            <a:prstDash val="solid"/>
            <a:round/>
            <a:headEnd len="med" w="med" type="none"/>
            <a:tailEnd len="med" w="med" type="none"/>
          </a:ln>
        </p:spPr>
      </p:cxnSp>
      <p:pic>
        <p:nvPicPr>
          <p:cNvPr id="474" name="Google Shape;474;p56"/>
          <p:cNvPicPr preferRelativeResize="0"/>
          <p:nvPr/>
        </p:nvPicPr>
        <p:blipFill rotWithShape="1">
          <a:blip r:embed="rId7">
            <a:alphaModFix/>
          </a:blip>
          <a:srcRect b="0" l="0" r="0" t="77469"/>
          <a:stretch/>
        </p:blipFill>
        <p:spPr>
          <a:xfrm>
            <a:off x="3027600" y="3947025"/>
            <a:ext cx="4848326" cy="1006676"/>
          </a:xfrm>
          <a:prstGeom prst="rect">
            <a:avLst/>
          </a:prstGeom>
          <a:noFill/>
          <a:ln>
            <a:noFill/>
          </a:ln>
        </p:spPr>
      </p:pic>
      <p:pic>
        <p:nvPicPr>
          <p:cNvPr id="475" name="Google Shape;475;p56"/>
          <p:cNvPicPr preferRelativeResize="0"/>
          <p:nvPr/>
        </p:nvPicPr>
        <p:blipFill rotWithShape="1">
          <a:blip r:embed="rId8">
            <a:alphaModFix/>
          </a:blip>
          <a:srcRect b="0" l="4270" r="-4269" t="77564"/>
          <a:stretch/>
        </p:blipFill>
        <p:spPr>
          <a:xfrm>
            <a:off x="4756838" y="740350"/>
            <a:ext cx="4298187" cy="892451"/>
          </a:xfrm>
          <a:prstGeom prst="rect">
            <a:avLst/>
          </a:prstGeom>
          <a:noFill/>
          <a:ln>
            <a:noFill/>
          </a:ln>
        </p:spPr>
      </p:pic>
      <p:sp>
        <p:nvSpPr>
          <p:cNvPr id="476" name="Google Shape;476;p56"/>
          <p:cNvSpPr txBox="1"/>
          <p:nvPr/>
        </p:nvSpPr>
        <p:spPr>
          <a:xfrm>
            <a:off x="161100" y="143050"/>
            <a:ext cx="5279400" cy="72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en" sz="2080">
                <a:solidFill>
                  <a:srgbClr val="434343"/>
                </a:solidFill>
                <a:latin typeface="Lato Light"/>
                <a:ea typeface="Lato Light"/>
                <a:cs typeface="Lato Light"/>
                <a:sym typeface="Lato Light"/>
              </a:rPr>
              <a:t>Q&amp;A </a:t>
            </a:r>
            <a:r>
              <a:rPr lang="en" sz="2080">
                <a:solidFill>
                  <a:srgbClr val="434343"/>
                </a:solidFill>
                <a:latin typeface="Lato Light"/>
                <a:ea typeface="Lato Light"/>
                <a:cs typeface="Lato Light"/>
                <a:sym typeface="Lato Light"/>
              </a:rPr>
              <a:t>Question examples</a:t>
            </a:r>
            <a:endParaRPr sz="2080">
              <a:solidFill>
                <a:srgbClr val="434343"/>
              </a:solidFill>
              <a:latin typeface="Lato Light"/>
              <a:ea typeface="Lato Light"/>
              <a:cs typeface="Lato Light"/>
              <a:sym typeface="Lato Light"/>
            </a:endParaRPr>
          </a:p>
          <a:p>
            <a:pPr indent="0" lvl="0" marL="0" rtl="0" algn="ctr">
              <a:spcBef>
                <a:spcPts val="0"/>
              </a:spcBef>
              <a:spcAft>
                <a:spcPts val="0"/>
              </a:spcAft>
              <a:buNone/>
            </a:pPr>
            <a:r>
              <a:t/>
            </a:r>
            <a:endParaRPr b="1">
              <a:solidFill>
                <a:schemeClr val="dk1"/>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7"/>
          <p:cNvSpPr txBox="1"/>
          <p:nvPr>
            <p:ph type="title"/>
          </p:nvPr>
        </p:nvSpPr>
        <p:spPr>
          <a:xfrm>
            <a:off x="460050" y="33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Bloopers (</a:t>
            </a:r>
            <a:r>
              <a:rPr lang="en" sz="1755"/>
              <a:t>early on in the development process...</a:t>
            </a:r>
            <a:r>
              <a:rPr lang="en"/>
              <a:t>)</a:t>
            </a:r>
            <a:endParaRPr/>
          </a:p>
        </p:txBody>
      </p:sp>
      <p:pic>
        <p:nvPicPr>
          <p:cNvPr id="482" name="Google Shape;482;p57"/>
          <p:cNvPicPr preferRelativeResize="0"/>
          <p:nvPr/>
        </p:nvPicPr>
        <p:blipFill rotWithShape="1">
          <a:blip r:embed="rId3">
            <a:alphaModFix/>
          </a:blip>
          <a:srcRect b="0" l="0" r="0" t="70387"/>
          <a:stretch/>
        </p:blipFill>
        <p:spPr>
          <a:xfrm>
            <a:off x="1913200" y="3386850"/>
            <a:ext cx="5614300" cy="1639249"/>
          </a:xfrm>
          <a:prstGeom prst="rect">
            <a:avLst/>
          </a:prstGeom>
          <a:noFill/>
          <a:ln>
            <a:noFill/>
          </a:ln>
        </p:spPr>
      </p:pic>
      <p:pic>
        <p:nvPicPr>
          <p:cNvPr id="483" name="Google Shape;483;p57"/>
          <p:cNvPicPr preferRelativeResize="0"/>
          <p:nvPr/>
        </p:nvPicPr>
        <p:blipFill rotWithShape="1">
          <a:blip r:embed="rId4">
            <a:alphaModFix/>
          </a:blip>
          <a:srcRect b="0" l="0" r="0" t="63224"/>
          <a:stretch/>
        </p:blipFill>
        <p:spPr>
          <a:xfrm>
            <a:off x="2256600" y="795488"/>
            <a:ext cx="5270903" cy="21850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58"/>
          <p:cNvPicPr preferRelativeResize="0"/>
          <p:nvPr/>
        </p:nvPicPr>
        <p:blipFill rotWithShape="1">
          <a:blip r:embed="rId3">
            <a:alphaModFix/>
          </a:blip>
          <a:srcRect b="0" l="0" r="0" t="68259"/>
          <a:stretch/>
        </p:blipFill>
        <p:spPr>
          <a:xfrm>
            <a:off x="2276625" y="642826"/>
            <a:ext cx="5863773" cy="1848726"/>
          </a:xfrm>
          <a:prstGeom prst="rect">
            <a:avLst/>
          </a:prstGeom>
          <a:noFill/>
          <a:ln>
            <a:noFill/>
          </a:ln>
        </p:spPr>
      </p:pic>
      <p:pic>
        <p:nvPicPr>
          <p:cNvPr id="489" name="Google Shape;489;p58"/>
          <p:cNvPicPr preferRelativeResize="0"/>
          <p:nvPr/>
        </p:nvPicPr>
        <p:blipFill rotWithShape="1">
          <a:blip r:embed="rId4">
            <a:alphaModFix/>
          </a:blip>
          <a:srcRect b="0" l="0" r="0" t="64298"/>
          <a:stretch/>
        </p:blipFill>
        <p:spPr>
          <a:xfrm>
            <a:off x="2217900" y="2875350"/>
            <a:ext cx="5863777" cy="2054785"/>
          </a:xfrm>
          <a:prstGeom prst="rect">
            <a:avLst/>
          </a:prstGeom>
          <a:noFill/>
          <a:ln>
            <a:noFill/>
          </a:ln>
        </p:spPr>
      </p:pic>
      <p:sp>
        <p:nvSpPr>
          <p:cNvPr id="490" name="Google Shape;490;p58"/>
          <p:cNvSpPr txBox="1"/>
          <p:nvPr>
            <p:ph type="title"/>
          </p:nvPr>
        </p:nvSpPr>
        <p:spPr>
          <a:xfrm>
            <a:off x="252975" y="184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80"/>
              <a:t>Non-factual </a:t>
            </a:r>
            <a:r>
              <a:rPr lang="en" sz="2080"/>
              <a:t>Questions examples</a:t>
            </a:r>
            <a:endParaRPr sz="2080"/>
          </a:p>
          <a:p>
            <a:pPr indent="0" lvl="0" marL="0" rtl="0" algn="l">
              <a:spcBef>
                <a:spcPts val="0"/>
              </a:spcBef>
              <a:spcAft>
                <a:spcPts val="0"/>
              </a:spcAft>
              <a:buSzPts val="990"/>
              <a:buNone/>
            </a:pPr>
            <a:r>
              <a:t/>
            </a:r>
            <a:endParaRPr sz="288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9"/>
          <p:cNvSpPr txBox="1"/>
          <p:nvPr/>
        </p:nvSpPr>
        <p:spPr>
          <a:xfrm>
            <a:off x="1507175" y="2340900"/>
            <a:ext cx="612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666666"/>
                </a:solidFill>
                <a:latin typeface="Lato"/>
                <a:ea typeface="Lato"/>
                <a:cs typeface="Lato"/>
                <a:sym typeface="Lato"/>
              </a:rPr>
              <a:t>Appendix - Evaluation</a:t>
            </a:r>
            <a:endParaRPr sz="2400">
              <a:solidFill>
                <a:srgbClr val="666666"/>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0"/>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Response Models &amp; Test Sets</a:t>
            </a:r>
            <a:endParaRPr/>
          </a:p>
        </p:txBody>
      </p:sp>
      <p:graphicFrame>
        <p:nvGraphicFramePr>
          <p:cNvPr id="501" name="Google Shape;501;p60"/>
          <p:cNvGraphicFramePr/>
          <p:nvPr/>
        </p:nvGraphicFramePr>
        <p:xfrm>
          <a:off x="1201238" y="1119200"/>
          <a:ext cx="3000000" cy="3000000"/>
        </p:xfrm>
        <a:graphic>
          <a:graphicData uri="http://schemas.openxmlformats.org/drawingml/2006/table">
            <a:tbl>
              <a:tblPr>
                <a:noFill/>
                <a:tableStyleId>{1553CD0C-8B08-491F-AB1A-C431009173B2}</a:tableStyleId>
              </a:tblPr>
              <a:tblGrid>
                <a:gridCol w="2792875"/>
                <a:gridCol w="3948625"/>
              </a:tblGrid>
              <a:tr h="381000">
                <a:tc>
                  <a:txBody>
                    <a:bodyPr/>
                    <a:lstStyle/>
                    <a:p>
                      <a:pPr indent="0" lvl="0" marL="0" rtl="0" algn="l">
                        <a:spcBef>
                          <a:spcPts val="0"/>
                        </a:spcBef>
                        <a:spcAft>
                          <a:spcPts val="0"/>
                        </a:spcAft>
                        <a:buNone/>
                      </a:pPr>
                      <a:r>
                        <a:rPr lang="en" sz="2400">
                          <a:solidFill>
                            <a:schemeClr val="dk1"/>
                          </a:solidFill>
                          <a:latin typeface="Lato"/>
                          <a:ea typeface="Lato"/>
                          <a:cs typeface="Lato"/>
                          <a:sym typeface="Lato"/>
                        </a:rPr>
                        <a:t>Response Model</a:t>
                      </a:r>
                      <a:endParaRPr sz="2400">
                        <a:solidFill>
                          <a:schemeClr val="dk1"/>
                        </a:solidFill>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2400">
                          <a:solidFill>
                            <a:schemeClr val="dk1"/>
                          </a:solidFill>
                          <a:latin typeface="Lato"/>
                          <a:ea typeface="Lato"/>
                          <a:cs typeface="Lato"/>
                          <a:sym typeface="Lato"/>
                        </a:rPr>
                        <a:t>Test Set</a:t>
                      </a:r>
                      <a:endParaRPr sz="2400">
                        <a:solidFill>
                          <a:schemeClr val="dk1"/>
                        </a:solidFill>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Lato Light"/>
                          <a:ea typeface="Lato Light"/>
                          <a:cs typeface="Lato Light"/>
                          <a:sym typeface="Lato Light"/>
                        </a:rPr>
                        <a:t>GPT3 Completion</a:t>
                      </a:r>
                      <a:endParaRPr>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2000">
                          <a:solidFill>
                            <a:srgbClr val="A61C00"/>
                          </a:solidFill>
                          <a:latin typeface="Lato Light"/>
                          <a:ea typeface="Lato Light"/>
                          <a:cs typeface="Lato Light"/>
                          <a:sym typeface="Lato Light"/>
                        </a:rPr>
                        <a:t>Inference Q&amp;A</a:t>
                      </a:r>
                      <a:endParaRPr>
                        <a:solidFill>
                          <a:srgbClr val="A61C00"/>
                        </a:solidFill>
                        <a:latin typeface="Lato Light"/>
                        <a:ea typeface="Lato Light"/>
                        <a:cs typeface="Lato Light"/>
                        <a:sym typeface="Lato Light"/>
                      </a:endParaRPr>
                    </a:p>
                    <a:p>
                      <a:pPr indent="0" lvl="0" marL="0" rtl="0" algn="l">
                        <a:spcBef>
                          <a:spcPts val="0"/>
                        </a:spcBef>
                        <a:spcAft>
                          <a:spcPts val="0"/>
                        </a:spcAft>
                        <a:buNone/>
                      </a:pPr>
                      <a:r>
                        <a:rPr lang="en">
                          <a:solidFill>
                            <a:schemeClr val="dk1"/>
                          </a:solidFill>
                          <a:latin typeface="Lato Light"/>
                          <a:ea typeface="Lato Light"/>
                          <a:cs typeface="Lato Light"/>
                          <a:sym typeface="Lato Light"/>
                        </a:rPr>
                        <a:t>E.g. How do you manage fear?</a:t>
                      </a:r>
                      <a:endParaRPr>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a:solidFill>
                          <a:schemeClr val="dk1"/>
                        </a:solidFill>
                        <a:latin typeface="Lato Light"/>
                        <a:ea typeface="Lato Light"/>
                        <a:cs typeface="Lato Light"/>
                        <a:sym typeface="Lato Light"/>
                      </a:endParaRPr>
                    </a:p>
                    <a:p>
                      <a:pPr indent="0" lvl="0" marL="0" rtl="0" algn="l">
                        <a:spcBef>
                          <a:spcPts val="0"/>
                        </a:spcBef>
                        <a:spcAft>
                          <a:spcPts val="0"/>
                        </a:spcAft>
                        <a:buNone/>
                      </a:pPr>
                      <a:r>
                        <a:rPr lang="en" sz="2000">
                          <a:solidFill>
                            <a:srgbClr val="A61C00"/>
                          </a:solidFill>
                          <a:latin typeface="Lato Light"/>
                          <a:ea typeface="Lato Light"/>
                          <a:cs typeface="Lato Light"/>
                          <a:sym typeface="Lato Light"/>
                        </a:rPr>
                        <a:t>Abstract Q&amp;A</a:t>
                      </a:r>
                      <a:endParaRPr>
                        <a:solidFill>
                          <a:srgbClr val="A61C00"/>
                        </a:solidFill>
                        <a:latin typeface="Lato Light"/>
                        <a:ea typeface="Lato Light"/>
                        <a:cs typeface="Lato Light"/>
                        <a:sym typeface="Lato Light"/>
                      </a:endParaRPr>
                    </a:p>
                    <a:p>
                      <a:pPr indent="0" lvl="0" marL="0" rtl="0" algn="l">
                        <a:spcBef>
                          <a:spcPts val="0"/>
                        </a:spcBef>
                        <a:spcAft>
                          <a:spcPts val="0"/>
                        </a:spcAft>
                        <a:buClr>
                          <a:schemeClr val="dk1"/>
                        </a:buClr>
                        <a:buSzPts val="1100"/>
                        <a:buFont typeface="Arial"/>
                        <a:buNone/>
                      </a:pPr>
                      <a:r>
                        <a:rPr lang="en">
                          <a:solidFill>
                            <a:schemeClr val="dk1"/>
                          </a:solidFill>
                          <a:latin typeface="Lato Light"/>
                          <a:ea typeface="Lato Light"/>
                          <a:cs typeface="Lato Light"/>
                          <a:sym typeface="Lato Light"/>
                        </a:rPr>
                        <a:t>E.g. What are your thoughts about fate?</a:t>
                      </a:r>
                      <a:endParaRPr sz="2000">
                        <a:solidFill>
                          <a:srgbClr val="CC0000"/>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solidFill>
                            <a:schemeClr val="dk1"/>
                          </a:solidFill>
                          <a:latin typeface="Lato Light"/>
                          <a:ea typeface="Lato Light"/>
                          <a:cs typeface="Lato Light"/>
                          <a:sym typeface="Lato Light"/>
                        </a:rPr>
                        <a:t>GPT3 Q&amp;A</a:t>
                      </a:r>
                      <a:endParaRPr>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2000">
                          <a:solidFill>
                            <a:srgbClr val="A61C00"/>
                          </a:solidFill>
                          <a:latin typeface="Lato Light"/>
                          <a:ea typeface="Lato Light"/>
                          <a:cs typeface="Lato Light"/>
                          <a:sym typeface="Lato Light"/>
                        </a:rPr>
                        <a:t>Factual Q&amp;A</a:t>
                      </a:r>
                      <a:br>
                        <a:rPr lang="en">
                          <a:solidFill>
                            <a:schemeClr val="dk1"/>
                          </a:solidFill>
                          <a:latin typeface="Lato Light"/>
                          <a:ea typeface="Lato Light"/>
                          <a:cs typeface="Lato Light"/>
                          <a:sym typeface="Lato Light"/>
                        </a:rPr>
                      </a:br>
                      <a:r>
                        <a:rPr lang="en">
                          <a:solidFill>
                            <a:schemeClr val="dk1"/>
                          </a:solidFill>
                          <a:latin typeface="Lato Light"/>
                          <a:ea typeface="Lato Light"/>
                          <a:cs typeface="Lato Light"/>
                          <a:sym typeface="Lato Light"/>
                        </a:rPr>
                        <a:t>E.g. Who is your father?</a:t>
                      </a:r>
                      <a:endParaRPr sz="2000">
                        <a:solidFill>
                          <a:srgbClr val="CC0000"/>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Lato Light"/>
                          <a:ea typeface="Lato Light"/>
                          <a:cs typeface="Lato Light"/>
                          <a:sym typeface="Lato Light"/>
                        </a:rPr>
                        <a:t>GPT3 Classification</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2000">
                          <a:solidFill>
                            <a:srgbClr val="A61C00"/>
                          </a:solidFill>
                          <a:latin typeface="Lato Light"/>
                          <a:ea typeface="Lato Light"/>
                          <a:cs typeface="Lato Light"/>
                          <a:sym typeface="Lato Light"/>
                        </a:rPr>
                        <a:t>Question Classifier</a:t>
                      </a:r>
                      <a:br>
                        <a:rPr lang="en" sz="2000">
                          <a:solidFill>
                            <a:schemeClr val="dk1"/>
                          </a:solidFill>
                          <a:latin typeface="Lato Light"/>
                          <a:ea typeface="Lato Light"/>
                          <a:cs typeface="Lato Light"/>
                          <a:sym typeface="Lato Light"/>
                        </a:rPr>
                      </a:br>
                      <a:r>
                        <a:rPr lang="en">
                          <a:solidFill>
                            <a:schemeClr val="dk1"/>
                          </a:solidFill>
                          <a:latin typeface="Lato Light"/>
                          <a:ea typeface="Lato Light"/>
                          <a:cs typeface="Lato Light"/>
                          <a:sym typeface="Lato Light"/>
                        </a:rPr>
                        <a:t>E.g. Factual: Who is your hero?</a:t>
                      </a:r>
                      <a:endParaRPr>
                        <a:solidFill>
                          <a:schemeClr val="dk1"/>
                        </a:solidFill>
                        <a:latin typeface="Lato Light"/>
                        <a:ea typeface="Lato Light"/>
                        <a:cs typeface="Lato Light"/>
                        <a:sym typeface="Lato Light"/>
                      </a:endParaRPr>
                    </a:p>
                    <a:p>
                      <a:pPr indent="0" lvl="0" marL="0" rtl="0" algn="l">
                        <a:spcBef>
                          <a:spcPts val="0"/>
                        </a:spcBef>
                        <a:spcAft>
                          <a:spcPts val="0"/>
                        </a:spcAft>
                        <a:buClr>
                          <a:schemeClr val="dk1"/>
                        </a:buClr>
                        <a:buSzPts val="1100"/>
                        <a:buFont typeface="Arial"/>
                        <a:buNone/>
                      </a:pPr>
                      <a:r>
                        <a:rPr lang="en">
                          <a:solidFill>
                            <a:schemeClr val="dk1"/>
                          </a:solidFill>
                          <a:latin typeface="Lato Light"/>
                          <a:ea typeface="Lato Light"/>
                          <a:cs typeface="Lato Light"/>
                          <a:sym typeface="Lato Light"/>
                        </a:rPr>
                        <a:t>         Non-factual: Why do you love climbing?</a:t>
                      </a:r>
                      <a:endParaRPr>
                        <a:solidFill>
                          <a:schemeClr val="dk1"/>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Fluency &amp; Relevancy</a:t>
            </a:r>
            <a:r>
              <a:rPr lang="en"/>
              <a:t> Evaluation</a:t>
            </a:r>
            <a:endParaRPr/>
          </a:p>
        </p:txBody>
      </p:sp>
      <p:graphicFrame>
        <p:nvGraphicFramePr>
          <p:cNvPr id="507" name="Google Shape;507;p61"/>
          <p:cNvGraphicFramePr/>
          <p:nvPr/>
        </p:nvGraphicFramePr>
        <p:xfrm>
          <a:off x="403875" y="1896075"/>
          <a:ext cx="3000000" cy="3000000"/>
        </p:xfrm>
        <a:graphic>
          <a:graphicData uri="http://schemas.openxmlformats.org/drawingml/2006/table">
            <a:tbl>
              <a:tblPr>
                <a:noFill/>
                <a:tableStyleId>{1553CD0C-8B08-491F-AB1A-C431009173B2}</a:tableStyleId>
              </a:tblPr>
              <a:tblGrid>
                <a:gridCol w="1250125"/>
                <a:gridCol w="2226325"/>
                <a:gridCol w="2952325"/>
                <a:gridCol w="1907475"/>
              </a:tblGrid>
              <a:tr h="457175">
                <a:tc>
                  <a:txBody>
                    <a:bodyPr/>
                    <a:lstStyle/>
                    <a:p>
                      <a:pPr indent="0" lvl="0" marL="0" rtl="0" algn="l">
                        <a:spcBef>
                          <a:spcPts val="0"/>
                        </a:spcBef>
                        <a:spcAft>
                          <a:spcPts val="0"/>
                        </a:spcAft>
                        <a:buNone/>
                      </a:pPr>
                      <a:r>
                        <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NLP Model</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Training Set</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Score</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841225">
                <a:tc>
                  <a:txBody>
                    <a:bodyPr/>
                    <a:lstStyle/>
                    <a:p>
                      <a:pPr indent="0" lvl="0" marL="0" rtl="0" algn="l">
                        <a:spcBef>
                          <a:spcPts val="0"/>
                        </a:spcBef>
                        <a:spcAft>
                          <a:spcPts val="0"/>
                        </a:spcAft>
                        <a:buNone/>
                      </a:pPr>
                      <a:r>
                        <a:rPr lang="en" sz="1800">
                          <a:latin typeface="Lato"/>
                          <a:ea typeface="Lato"/>
                          <a:cs typeface="Lato"/>
                          <a:sym typeface="Lato"/>
                        </a:rPr>
                        <a:t>Fluency</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80000"/>
                        </a:lnSpc>
                        <a:spcBef>
                          <a:spcPts val="0"/>
                        </a:spcBef>
                        <a:spcAft>
                          <a:spcPts val="0"/>
                        </a:spcAft>
                        <a:buClr>
                          <a:schemeClr val="dk1"/>
                        </a:buClr>
                        <a:buSzPts val="1100"/>
                        <a:buFont typeface="Arial"/>
                        <a:buNone/>
                      </a:pPr>
                      <a:r>
                        <a:rPr lang="en" sz="1800">
                          <a:solidFill>
                            <a:srgbClr val="CC0000"/>
                          </a:solidFill>
                          <a:latin typeface="Lato Light"/>
                          <a:ea typeface="Lato Light"/>
                          <a:cs typeface="Lato Light"/>
                          <a:sym typeface="Lato Light"/>
                        </a:rPr>
                        <a:t>RoBERTa</a:t>
                      </a:r>
                      <a:r>
                        <a:rPr lang="en" sz="1800">
                          <a:solidFill>
                            <a:srgbClr val="CC0000"/>
                          </a:solidFill>
                          <a:latin typeface="Lato Light"/>
                          <a:ea typeface="Lato Light"/>
                          <a:cs typeface="Lato Light"/>
                          <a:sym typeface="Lato Light"/>
                        </a:rPr>
                        <a:t> </a:t>
                      </a:r>
                      <a:br>
                        <a:rPr lang="en" sz="1800">
                          <a:solidFill>
                            <a:srgbClr val="434343"/>
                          </a:solidFill>
                          <a:latin typeface="Lato Light"/>
                          <a:ea typeface="Lato Light"/>
                          <a:cs typeface="Lato Light"/>
                          <a:sym typeface="Lato Light"/>
                        </a:rPr>
                      </a:br>
                      <a:r>
                        <a:rPr lang="en" sz="1800">
                          <a:solidFill>
                            <a:srgbClr val="434343"/>
                          </a:solidFill>
                          <a:latin typeface="Lato Light"/>
                          <a:ea typeface="Lato Light"/>
                          <a:cs typeface="Lato Light"/>
                          <a:sym typeface="Lato Light"/>
                        </a:rPr>
                        <a:t>from Hugging Face</a:t>
                      </a:r>
                      <a:endParaRPr sz="18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80000"/>
                        </a:lnSpc>
                        <a:spcBef>
                          <a:spcPts val="0"/>
                        </a:spcBef>
                        <a:spcAft>
                          <a:spcPts val="0"/>
                        </a:spcAft>
                        <a:buClr>
                          <a:schemeClr val="dk1"/>
                        </a:buClr>
                        <a:buSzPts val="1100"/>
                        <a:buFont typeface="Arial"/>
                        <a:buNone/>
                      </a:pPr>
                      <a:r>
                        <a:rPr lang="en" sz="1800">
                          <a:solidFill>
                            <a:srgbClr val="434343"/>
                          </a:solidFill>
                          <a:latin typeface="Lato Light"/>
                          <a:ea typeface="Lato Light"/>
                          <a:cs typeface="Lato Light"/>
                          <a:sym typeface="Lato Light"/>
                        </a:rPr>
                        <a:t>Query-wellformedness, </a:t>
                      </a:r>
                      <a:br>
                        <a:rPr lang="en" sz="1800">
                          <a:solidFill>
                            <a:srgbClr val="434343"/>
                          </a:solidFill>
                          <a:latin typeface="Lato Light"/>
                          <a:ea typeface="Lato Light"/>
                          <a:cs typeface="Lato Light"/>
                          <a:sym typeface="Lato Light"/>
                        </a:rPr>
                      </a:br>
                      <a:r>
                        <a:rPr lang="en" sz="1800">
                          <a:solidFill>
                            <a:srgbClr val="434343"/>
                          </a:solidFill>
                          <a:latin typeface="Lato Light"/>
                          <a:ea typeface="Lato Light"/>
                          <a:cs typeface="Lato Light"/>
                          <a:sym typeface="Lato Light"/>
                        </a:rPr>
                        <a:t>Google</a:t>
                      </a:r>
                      <a:endParaRPr sz="18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800">
                          <a:solidFill>
                            <a:srgbClr val="434343"/>
                          </a:solidFill>
                          <a:latin typeface="Lato Light"/>
                          <a:ea typeface="Lato Light"/>
                          <a:cs typeface="Lato Light"/>
                          <a:sym typeface="Lato Light"/>
                        </a:rPr>
                        <a:t>0 - 1</a:t>
                      </a:r>
                      <a:endParaRPr sz="1800">
                        <a:solidFill>
                          <a:srgbClr val="434343"/>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841225">
                <a:tc>
                  <a:txBody>
                    <a:bodyPr/>
                    <a:lstStyle/>
                    <a:p>
                      <a:pPr indent="0" lvl="0" marL="0" rtl="0" algn="l">
                        <a:spcBef>
                          <a:spcPts val="0"/>
                        </a:spcBef>
                        <a:spcAft>
                          <a:spcPts val="0"/>
                        </a:spcAft>
                        <a:buNone/>
                      </a:pPr>
                      <a:r>
                        <a:rPr lang="en" sz="1800">
                          <a:latin typeface="Lato"/>
                          <a:ea typeface="Lato"/>
                          <a:cs typeface="Lato"/>
                          <a:sym typeface="Lato"/>
                        </a:rPr>
                        <a:t>Relevancy</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80000"/>
                        </a:lnSpc>
                        <a:spcBef>
                          <a:spcPts val="0"/>
                        </a:spcBef>
                        <a:spcAft>
                          <a:spcPts val="0"/>
                        </a:spcAft>
                        <a:buClr>
                          <a:schemeClr val="dk1"/>
                        </a:buClr>
                        <a:buSzPts val="1100"/>
                        <a:buFont typeface="Arial"/>
                        <a:buNone/>
                      </a:pPr>
                      <a:r>
                        <a:rPr lang="en" sz="1800">
                          <a:solidFill>
                            <a:srgbClr val="CC0000"/>
                          </a:solidFill>
                          <a:latin typeface="Lato Light"/>
                          <a:ea typeface="Lato Light"/>
                          <a:cs typeface="Lato Light"/>
                          <a:sym typeface="Lato Light"/>
                        </a:rPr>
                        <a:t>sBERT </a:t>
                      </a:r>
                      <a:br>
                        <a:rPr lang="en" sz="1800">
                          <a:solidFill>
                            <a:srgbClr val="434343"/>
                          </a:solidFill>
                          <a:latin typeface="Lato Light"/>
                          <a:ea typeface="Lato Light"/>
                          <a:cs typeface="Lato Light"/>
                          <a:sym typeface="Lato Light"/>
                        </a:rPr>
                      </a:br>
                      <a:r>
                        <a:rPr lang="en" sz="1800">
                          <a:solidFill>
                            <a:srgbClr val="434343"/>
                          </a:solidFill>
                          <a:latin typeface="Lato Light"/>
                          <a:ea typeface="Lato Light"/>
                          <a:cs typeface="Lato Light"/>
                          <a:sym typeface="Lato Light"/>
                        </a:rPr>
                        <a:t>with DistilRoBERTa </a:t>
                      </a:r>
                      <a:endParaRPr sz="18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80000"/>
                        </a:lnSpc>
                        <a:spcBef>
                          <a:spcPts val="0"/>
                        </a:spcBef>
                        <a:spcAft>
                          <a:spcPts val="0"/>
                        </a:spcAft>
                        <a:buClr>
                          <a:schemeClr val="dk1"/>
                        </a:buClr>
                        <a:buSzPts val="1100"/>
                        <a:buFont typeface="Arial"/>
                        <a:buNone/>
                      </a:pPr>
                      <a:r>
                        <a:rPr lang="en" sz="1800">
                          <a:solidFill>
                            <a:srgbClr val="434343"/>
                          </a:solidFill>
                          <a:latin typeface="Lato Light"/>
                          <a:ea typeface="Lato Light"/>
                          <a:cs typeface="Lato Light"/>
                          <a:sym typeface="Lato Light"/>
                        </a:rPr>
                        <a:t>STSB Benchmark</a:t>
                      </a:r>
                      <a:br>
                        <a:rPr lang="en" sz="1800">
                          <a:solidFill>
                            <a:srgbClr val="434343"/>
                          </a:solidFill>
                          <a:latin typeface="Lato Light"/>
                          <a:ea typeface="Lato Light"/>
                          <a:cs typeface="Lato Light"/>
                          <a:sym typeface="Lato Light"/>
                        </a:rPr>
                      </a:br>
                      <a:r>
                        <a:rPr lang="en" sz="1800">
                          <a:solidFill>
                            <a:srgbClr val="434343"/>
                          </a:solidFill>
                          <a:latin typeface="Lato Light"/>
                          <a:ea typeface="Lato Light"/>
                          <a:cs typeface="Lato Light"/>
                          <a:sym typeface="Lato Light"/>
                        </a:rPr>
                        <a:t>(Semantic Textual Similarity) </a:t>
                      </a:r>
                      <a:endParaRPr sz="1800">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800">
                          <a:solidFill>
                            <a:srgbClr val="434343"/>
                          </a:solidFill>
                          <a:latin typeface="Lato Light"/>
                          <a:ea typeface="Lato Light"/>
                          <a:cs typeface="Lato Light"/>
                          <a:sym typeface="Lato Light"/>
                        </a:rPr>
                        <a:t>Cosine Similarity</a:t>
                      </a:r>
                      <a:endParaRPr sz="1800">
                        <a:solidFill>
                          <a:srgbClr val="434343"/>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MemorAI?</a:t>
            </a:r>
            <a:endParaRPr/>
          </a:p>
        </p:txBody>
      </p:sp>
      <p:pic>
        <p:nvPicPr>
          <p:cNvPr id="87" name="Google Shape;87;p17"/>
          <p:cNvPicPr preferRelativeResize="0"/>
          <p:nvPr/>
        </p:nvPicPr>
        <p:blipFill rotWithShape="1">
          <a:blip r:embed="rId3">
            <a:alphaModFix/>
          </a:blip>
          <a:srcRect b="0" l="0" r="0" t="35537"/>
          <a:stretch/>
        </p:blipFill>
        <p:spPr>
          <a:xfrm>
            <a:off x="1300575" y="957400"/>
            <a:ext cx="6542848" cy="4107700"/>
          </a:xfrm>
          <a:prstGeom prst="rect">
            <a:avLst/>
          </a:prstGeom>
          <a:noFill/>
          <a:ln>
            <a:noFill/>
          </a:ln>
        </p:spPr>
      </p:pic>
      <p:sp>
        <p:nvSpPr>
          <p:cNvPr id="88" name="Google Shape;88;p17"/>
          <p:cNvSpPr txBox="1"/>
          <p:nvPr/>
        </p:nvSpPr>
        <p:spPr>
          <a:xfrm>
            <a:off x="97200" y="97400"/>
            <a:ext cx="827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A61C00"/>
                </a:solidFill>
                <a:latin typeface="Lato"/>
                <a:ea typeface="Lato"/>
                <a:cs typeface="Lato"/>
                <a:sym typeface="Lato"/>
              </a:rPr>
              <a:t>Product </a:t>
            </a:r>
            <a:r>
              <a:rPr lang="en" sz="1000">
                <a:latin typeface="Lato Light"/>
                <a:ea typeface="Lato Light"/>
                <a:cs typeface="Lato Light"/>
                <a:sym typeface="Lato Light"/>
              </a:rPr>
              <a:t>-&gt; Data -&gt; Pipeline -&gt; Guardraisl -&gt; Response -&gt; Evaluation -</a:t>
            </a:r>
            <a:r>
              <a:rPr lang="en" sz="1000">
                <a:solidFill>
                  <a:schemeClr val="dk1"/>
                </a:solidFill>
                <a:latin typeface="Lato Light"/>
                <a:ea typeface="Lato Light"/>
                <a:cs typeface="Lato Light"/>
                <a:sym typeface="Lato Light"/>
              </a:rPr>
              <a:t>&gt; Demo -&gt; Future Work</a:t>
            </a:r>
            <a:endParaRPr sz="10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1000">
              <a:latin typeface="Lato Light"/>
              <a:ea typeface="Lato Light"/>
              <a:cs typeface="Lato Light"/>
              <a:sym typeface="La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nvSpPr>
        <p:spPr>
          <a:xfrm>
            <a:off x="1507175" y="2340900"/>
            <a:ext cx="612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400">
              <a:solidFill>
                <a:srgbClr val="666666"/>
              </a:solidFill>
              <a:latin typeface="Lato"/>
              <a:ea typeface="Lato"/>
              <a:cs typeface="Lato"/>
              <a:sym typeface="Lato"/>
            </a:endParaRPr>
          </a:p>
        </p:txBody>
      </p:sp>
      <p:pic>
        <p:nvPicPr>
          <p:cNvPr id="513" name="Google Shape;513;p62"/>
          <p:cNvPicPr preferRelativeResize="0"/>
          <p:nvPr/>
        </p:nvPicPr>
        <p:blipFill rotWithShape="1">
          <a:blip r:embed="rId3">
            <a:alphaModFix/>
          </a:blip>
          <a:srcRect b="0" l="0" r="0" t="73348"/>
          <a:stretch/>
        </p:blipFill>
        <p:spPr>
          <a:xfrm>
            <a:off x="190042" y="1954076"/>
            <a:ext cx="4404906" cy="1117227"/>
          </a:xfrm>
          <a:prstGeom prst="rect">
            <a:avLst/>
          </a:prstGeom>
          <a:noFill/>
          <a:ln>
            <a:noFill/>
          </a:ln>
        </p:spPr>
      </p:pic>
      <p:pic>
        <p:nvPicPr>
          <p:cNvPr id="514" name="Google Shape;514;p62"/>
          <p:cNvPicPr preferRelativeResize="0"/>
          <p:nvPr/>
        </p:nvPicPr>
        <p:blipFill rotWithShape="1">
          <a:blip r:embed="rId4">
            <a:alphaModFix/>
          </a:blip>
          <a:srcRect b="0" l="0" r="0" t="71963"/>
          <a:stretch/>
        </p:blipFill>
        <p:spPr>
          <a:xfrm>
            <a:off x="4594950" y="1951212"/>
            <a:ext cx="4241549" cy="1179165"/>
          </a:xfrm>
          <a:prstGeom prst="rect">
            <a:avLst/>
          </a:prstGeom>
          <a:noFill/>
          <a:ln>
            <a:noFill/>
          </a:ln>
        </p:spPr>
      </p:pic>
      <p:sp>
        <p:nvSpPr>
          <p:cNvPr id="515" name="Google Shape;515;p62"/>
          <p:cNvSpPr txBox="1"/>
          <p:nvPr/>
        </p:nvSpPr>
        <p:spPr>
          <a:xfrm>
            <a:off x="1538100" y="1248675"/>
            <a:ext cx="17088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Q&amp;A Model</a:t>
            </a:r>
            <a:endParaRPr b="1">
              <a:latin typeface="Lato"/>
              <a:ea typeface="Lato"/>
              <a:cs typeface="Lato"/>
              <a:sym typeface="Lato"/>
            </a:endParaRPr>
          </a:p>
          <a:p>
            <a:pPr indent="0" lvl="0" marL="0" rtl="0" algn="ctr">
              <a:spcBef>
                <a:spcPts val="0"/>
              </a:spcBef>
              <a:spcAft>
                <a:spcPts val="0"/>
              </a:spcAft>
              <a:buNone/>
            </a:pPr>
            <a:r>
              <a:t/>
            </a:r>
            <a:endParaRPr sz="500">
              <a:latin typeface="Lato Light"/>
              <a:ea typeface="Lato Light"/>
              <a:cs typeface="Lato Light"/>
              <a:sym typeface="Lato Light"/>
            </a:endParaRPr>
          </a:p>
          <a:p>
            <a:pPr indent="0" lvl="0" marL="0" rtl="0" algn="ctr">
              <a:spcBef>
                <a:spcPts val="0"/>
              </a:spcBef>
              <a:spcAft>
                <a:spcPts val="0"/>
              </a:spcAft>
              <a:buNone/>
            </a:pPr>
            <a:r>
              <a:rPr lang="en" sz="1000">
                <a:latin typeface="Lato Light"/>
                <a:ea typeface="Lato Light"/>
                <a:cs typeface="Lato Light"/>
                <a:sym typeface="Lato Light"/>
              </a:rPr>
              <a:t>Used for: </a:t>
            </a:r>
            <a:r>
              <a:rPr b="1" lang="en" sz="1000">
                <a:latin typeface="Lato"/>
                <a:ea typeface="Lato"/>
                <a:cs typeface="Lato"/>
                <a:sym typeface="Lato"/>
              </a:rPr>
              <a:t>F</a:t>
            </a:r>
            <a:r>
              <a:rPr b="1" lang="en" sz="1000">
                <a:latin typeface="Lato"/>
                <a:ea typeface="Lato"/>
                <a:cs typeface="Lato"/>
                <a:sym typeface="Lato"/>
              </a:rPr>
              <a:t>actual </a:t>
            </a:r>
            <a:r>
              <a:rPr lang="en" sz="1000">
                <a:latin typeface="Lato Light"/>
                <a:ea typeface="Lato Light"/>
                <a:cs typeface="Lato Light"/>
                <a:sym typeface="Lato Light"/>
              </a:rPr>
              <a:t>questions</a:t>
            </a:r>
            <a:endParaRPr sz="1000">
              <a:latin typeface="Lato Light"/>
              <a:ea typeface="Lato Light"/>
              <a:cs typeface="Lato Light"/>
              <a:sym typeface="Lato Light"/>
            </a:endParaRPr>
          </a:p>
        </p:txBody>
      </p:sp>
      <p:sp>
        <p:nvSpPr>
          <p:cNvPr id="516" name="Google Shape;516;p62"/>
          <p:cNvSpPr txBox="1"/>
          <p:nvPr/>
        </p:nvSpPr>
        <p:spPr>
          <a:xfrm>
            <a:off x="5640775" y="1248675"/>
            <a:ext cx="20391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Completion Model</a:t>
            </a:r>
            <a:endParaRPr b="1">
              <a:latin typeface="Lato"/>
              <a:ea typeface="Lato"/>
              <a:cs typeface="Lato"/>
              <a:sym typeface="Lato"/>
            </a:endParaRPr>
          </a:p>
          <a:p>
            <a:pPr indent="0" lvl="0" marL="0" rtl="0" algn="ctr">
              <a:spcBef>
                <a:spcPts val="0"/>
              </a:spcBef>
              <a:spcAft>
                <a:spcPts val="0"/>
              </a:spcAft>
              <a:buNone/>
            </a:pPr>
            <a:r>
              <a:t/>
            </a:r>
            <a:endParaRPr sz="500">
              <a:latin typeface="Lato Light"/>
              <a:ea typeface="Lato Light"/>
              <a:cs typeface="Lato Light"/>
              <a:sym typeface="Lato Light"/>
            </a:endParaRPr>
          </a:p>
          <a:p>
            <a:pPr indent="0" lvl="0" marL="0" rtl="0" algn="l">
              <a:spcBef>
                <a:spcPts val="0"/>
              </a:spcBef>
              <a:spcAft>
                <a:spcPts val="0"/>
              </a:spcAft>
              <a:buNone/>
            </a:pPr>
            <a:r>
              <a:rPr lang="en" sz="1000">
                <a:solidFill>
                  <a:schemeClr val="dk1"/>
                </a:solidFill>
                <a:latin typeface="Lato Light"/>
                <a:ea typeface="Lato Light"/>
                <a:cs typeface="Lato Light"/>
                <a:sym typeface="Lato Light"/>
              </a:rPr>
              <a:t>Used for:  </a:t>
            </a:r>
            <a:r>
              <a:rPr b="1" lang="en" sz="1000">
                <a:solidFill>
                  <a:schemeClr val="dk1"/>
                </a:solidFill>
                <a:latin typeface="Lato"/>
                <a:ea typeface="Lato"/>
                <a:cs typeface="Lato"/>
                <a:sym typeface="Lato"/>
              </a:rPr>
              <a:t>Non-f</a:t>
            </a:r>
            <a:r>
              <a:rPr b="1" lang="en" sz="1000">
                <a:solidFill>
                  <a:schemeClr val="dk1"/>
                </a:solidFill>
                <a:latin typeface="Lato"/>
                <a:ea typeface="Lato"/>
                <a:cs typeface="Lato"/>
                <a:sym typeface="Lato"/>
              </a:rPr>
              <a:t>actual </a:t>
            </a:r>
            <a:r>
              <a:rPr lang="en" sz="1000">
                <a:solidFill>
                  <a:schemeClr val="dk1"/>
                </a:solidFill>
                <a:latin typeface="Lato Light"/>
                <a:ea typeface="Lato Light"/>
                <a:cs typeface="Lato Light"/>
                <a:sym typeface="Lato Light"/>
              </a:rPr>
              <a:t>questions</a:t>
            </a:r>
            <a:endParaRPr>
              <a:latin typeface="Lato Light"/>
              <a:ea typeface="Lato Light"/>
              <a:cs typeface="Lato Light"/>
              <a:sym typeface="Lato Light"/>
            </a:endParaRPr>
          </a:p>
        </p:txBody>
      </p:sp>
      <p:sp>
        <p:nvSpPr>
          <p:cNvPr id="517" name="Google Shape;517;p62"/>
          <p:cNvSpPr txBox="1"/>
          <p:nvPr>
            <p:ph idx="4294967295" type="title"/>
          </p:nvPr>
        </p:nvSpPr>
        <p:spPr>
          <a:xfrm>
            <a:off x="252975" y="268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80"/>
              <a:t>Q&amp;A vs Completion</a:t>
            </a:r>
            <a:r>
              <a:rPr lang="en" sz="2080"/>
              <a:t> Responses</a:t>
            </a:r>
            <a:endParaRPr sz="2080"/>
          </a:p>
          <a:p>
            <a:pPr indent="0" lvl="0" marL="0" rtl="0" algn="l">
              <a:spcBef>
                <a:spcPts val="0"/>
              </a:spcBef>
              <a:spcAft>
                <a:spcPts val="0"/>
              </a:spcAft>
              <a:buSzPts val="990"/>
              <a:buNone/>
            </a:pPr>
            <a:r>
              <a:t/>
            </a:r>
            <a:endParaRPr sz="2880"/>
          </a:p>
        </p:txBody>
      </p:sp>
      <p:sp>
        <p:nvSpPr>
          <p:cNvPr id="518" name="Google Shape;518;p62"/>
          <p:cNvSpPr txBox="1"/>
          <p:nvPr/>
        </p:nvSpPr>
        <p:spPr>
          <a:xfrm>
            <a:off x="1730525" y="3391300"/>
            <a:ext cx="558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What happens when a question can be classified as either factual or non-factual?</a:t>
            </a:r>
            <a:endParaRPr>
              <a:latin typeface="Lato Light"/>
              <a:ea typeface="Lato Light"/>
              <a:cs typeface="Lato Light"/>
              <a:sym typeface="La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3"/>
          <p:cNvSpPr txBox="1"/>
          <p:nvPr>
            <p:ph type="title"/>
          </p:nvPr>
        </p:nvSpPr>
        <p:spPr>
          <a:xfrm>
            <a:off x="311700" y="265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Challenges</a:t>
            </a:r>
            <a:endParaRPr/>
          </a:p>
        </p:txBody>
      </p:sp>
      <p:sp>
        <p:nvSpPr>
          <p:cNvPr id="524" name="Google Shape;524;p63"/>
          <p:cNvSpPr txBox="1"/>
          <p:nvPr/>
        </p:nvSpPr>
        <p:spPr>
          <a:xfrm>
            <a:off x="512275" y="903825"/>
            <a:ext cx="7235400" cy="412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434343"/>
                </a:solidFill>
                <a:latin typeface="Lato"/>
                <a:ea typeface="Lato"/>
                <a:cs typeface="Lato"/>
                <a:sym typeface="Lato"/>
              </a:rPr>
              <a:t>Our test sets are biased.</a:t>
            </a:r>
            <a:br>
              <a:rPr lang="en">
                <a:solidFill>
                  <a:srgbClr val="434343"/>
                </a:solidFill>
                <a:latin typeface="Lato Light"/>
                <a:ea typeface="Lato Light"/>
                <a:cs typeface="Lato Light"/>
                <a:sym typeface="Lato Light"/>
              </a:rPr>
            </a:br>
            <a:r>
              <a:rPr lang="en">
                <a:solidFill>
                  <a:srgbClr val="434343"/>
                </a:solidFill>
                <a:latin typeface="Lato Light"/>
                <a:ea typeface="Lato Light"/>
                <a:cs typeface="Lato Light"/>
                <a:sym typeface="Lato Light"/>
              </a:rPr>
              <a:t>Public interviews are usually carefully “crafted” by the interviewer.</a:t>
            </a:r>
            <a:br>
              <a:rPr lang="en">
                <a:solidFill>
                  <a:srgbClr val="434343"/>
                </a:solidFill>
                <a:latin typeface="Lato Light"/>
                <a:ea typeface="Lato Light"/>
                <a:cs typeface="Lato Light"/>
                <a:sym typeface="Lato Light"/>
              </a:rPr>
            </a:br>
            <a:r>
              <a:rPr lang="en">
                <a:solidFill>
                  <a:srgbClr val="434343"/>
                </a:solidFill>
                <a:latin typeface="Lato Light"/>
                <a:ea typeface="Lato Light"/>
                <a:cs typeface="Lato Light"/>
                <a:sym typeface="Lato Light"/>
              </a:rPr>
              <a:t>Alex can talks and behaves differently in private.</a:t>
            </a:r>
            <a:endParaRPr>
              <a:solidFill>
                <a:srgbClr val="434343"/>
              </a:solidFill>
              <a:latin typeface="Lato Light"/>
              <a:ea typeface="Lato Light"/>
              <a:cs typeface="Lato Light"/>
              <a:sym typeface="Lato Light"/>
            </a:endParaRPr>
          </a:p>
          <a:p>
            <a:pPr indent="0" lvl="0" marL="0" rtl="0" algn="l">
              <a:lnSpc>
                <a:spcPct val="115000"/>
              </a:lnSpc>
              <a:spcBef>
                <a:spcPts val="1000"/>
              </a:spcBef>
              <a:spcAft>
                <a:spcPts val="0"/>
              </a:spcAft>
              <a:buNone/>
            </a:pPr>
            <a:r>
              <a:rPr lang="en" sz="2000">
                <a:solidFill>
                  <a:srgbClr val="434343"/>
                </a:solidFill>
                <a:latin typeface="Lato"/>
                <a:ea typeface="Lato"/>
                <a:cs typeface="Lato"/>
                <a:sym typeface="Lato"/>
              </a:rPr>
              <a:t>Infinite right answers.</a:t>
            </a:r>
            <a:br>
              <a:rPr lang="en">
                <a:solidFill>
                  <a:srgbClr val="434343"/>
                </a:solidFill>
                <a:latin typeface="Lato Light"/>
                <a:ea typeface="Lato Light"/>
                <a:cs typeface="Lato Light"/>
                <a:sym typeface="Lato Light"/>
              </a:rPr>
            </a:br>
            <a:r>
              <a:rPr lang="en">
                <a:solidFill>
                  <a:srgbClr val="434343"/>
                </a:solidFill>
                <a:latin typeface="Lato Light"/>
                <a:ea typeface="Lato Light"/>
                <a:cs typeface="Lato Light"/>
                <a:sym typeface="Lato Light"/>
              </a:rPr>
              <a:t>Q: Do you eat meat?</a:t>
            </a:r>
            <a:br>
              <a:rPr lang="en">
                <a:solidFill>
                  <a:srgbClr val="434343"/>
                </a:solidFill>
                <a:latin typeface="Lato Light"/>
                <a:ea typeface="Lato Light"/>
                <a:cs typeface="Lato Light"/>
                <a:sym typeface="Lato Light"/>
              </a:rPr>
            </a:br>
            <a:r>
              <a:rPr lang="en">
                <a:solidFill>
                  <a:srgbClr val="434343"/>
                </a:solidFill>
                <a:latin typeface="Lato Light"/>
                <a:ea typeface="Lato Light"/>
                <a:cs typeface="Lato Light"/>
                <a:sym typeface="Lato Light"/>
              </a:rPr>
              <a:t>A: “No” == “I don’t eat meat.” == “I am a vegetarian” == etc. </a:t>
            </a:r>
            <a:endParaRPr>
              <a:solidFill>
                <a:srgbClr val="434343"/>
              </a:solidFill>
              <a:latin typeface="Lato Light"/>
              <a:ea typeface="Lato Light"/>
              <a:cs typeface="Lato Light"/>
              <a:sym typeface="Lato Light"/>
            </a:endParaRPr>
          </a:p>
          <a:p>
            <a:pPr indent="0" lvl="0" marL="0" rtl="0" algn="l">
              <a:lnSpc>
                <a:spcPct val="115000"/>
              </a:lnSpc>
              <a:spcBef>
                <a:spcPts val="1000"/>
              </a:spcBef>
              <a:spcAft>
                <a:spcPts val="0"/>
              </a:spcAft>
              <a:buNone/>
            </a:pPr>
            <a:r>
              <a:t/>
            </a:r>
            <a:endParaRPr>
              <a:solidFill>
                <a:srgbClr val="434343"/>
              </a:solidFill>
              <a:latin typeface="Lato Light"/>
              <a:ea typeface="Lato Light"/>
              <a:cs typeface="Lato Light"/>
              <a:sym typeface="Lato Light"/>
            </a:endParaRPr>
          </a:p>
          <a:p>
            <a:pPr indent="0" lvl="0" marL="0" rtl="0" algn="l">
              <a:lnSpc>
                <a:spcPct val="115000"/>
              </a:lnSpc>
              <a:spcBef>
                <a:spcPts val="1000"/>
              </a:spcBef>
              <a:spcAft>
                <a:spcPts val="0"/>
              </a:spcAft>
              <a:buNone/>
            </a:pPr>
            <a:r>
              <a:t/>
            </a:r>
            <a:endParaRPr>
              <a:solidFill>
                <a:srgbClr val="434343"/>
              </a:solidFill>
              <a:latin typeface="Lato Light"/>
              <a:ea typeface="Lato Light"/>
              <a:cs typeface="Lato Light"/>
              <a:sym typeface="Lato Light"/>
            </a:endParaRPr>
          </a:p>
          <a:p>
            <a:pPr indent="0" lvl="0" marL="0" rtl="0" algn="l">
              <a:lnSpc>
                <a:spcPct val="100000"/>
              </a:lnSpc>
              <a:spcBef>
                <a:spcPts val="1000"/>
              </a:spcBef>
              <a:spcAft>
                <a:spcPts val="0"/>
              </a:spcAft>
              <a:buNone/>
            </a:pPr>
            <a:r>
              <a:t/>
            </a:r>
            <a:endParaRPr sz="1000">
              <a:solidFill>
                <a:srgbClr val="434343"/>
              </a:solidFill>
              <a:latin typeface="Lato"/>
              <a:ea typeface="Lato"/>
              <a:cs typeface="Lato"/>
              <a:sym typeface="Lato"/>
            </a:endParaRPr>
          </a:p>
          <a:p>
            <a:pPr indent="0" lvl="0" marL="0" rtl="0" algn="l">
              <a:lnSpc>
                <a:spcPct val="100000"/>
              </a:lnSpc>
              <a:spcBef>
                <a:spcPts val="1000"/>
              </a:spcBef>
              <a:spcAft>
                <a:spcPts val="1000"/>
              </a:spcAft>
              <a:buNone/>
            </a:pPr>
            <a:r>
              <a:rPr lang="en" sz="2000">
                <a:solidFill>
                  <a:srgbClr val="434343"/>
                </a:solidFill>
                <a:latin typeface="Lato"/>
                <a:ea typeface="Lato"/>
                <a:cs typeface="Lato"/>
                <a:sym typeface="Lato"/>
              </a:rPr>
              <a:t>Others</a:t>
            </a:r>
            <a:br>
              <a:rPr lang="en">
                <a:solidFill>
                  <a:srgbClr val="434343"/>
                </a:solidFill>
                <a:latin typeface="Lato Light"/>
                <a:ea typeface="Lato Light"/>
                <a:cs typeface="Lato Light"/>
                <a:sym typeface="Lato Light"/>
              </a:rPr>
            </a:br>
            <a:r>
              <a:rPr lang="en">
                <a:solidFill>
                  <a:srgbClr val="434343"/>
                </a:solidFill>
                <a:latin typeface="Lato Light"/>
                <a:ea typeface="Lato Light"/>
                <a:cs typeface="Lato Light"/>
                <a:sym typeface="Lato Light"/>
              </a:rPr>
              <a:t>Yes/No != I don’t know…</a:t>
            </a:r>
            <a:br>
              <a:rPr lang="en">
                <a:solidFill>
                  <a:srgbClr val="434343"/>
                </a:solidFill>
                <a:latin typeface="Lato Light"/>
                <a:ea typeface="Lato Light"/>
                <a:cs typeface="Lato Light"/>
                <a:sym typeface="Lato Light"/>
              </a:rPr>
            </a:br>
            <a:r>
              <a:rPr lang="en">
                <a:solidFill>
                  <a:srgbClr val="434343"/>
                </a:solidFill>
                <a:latin typeface="Lato Light"/>
                <a:ea typeface="Lato Light"/>
                <a:cs typeface="Lato Light"/>
                <a:sym typeface="Lato Light"/>
              </a:rPr>
              <a:t>Temp does not change Fluency</a:t>
            </a:r>
            <a:br>
              <a:rPr lang="en">
                <a:solidFill>
                  <a:srgbClr val="434343"/>
                </a:solidFill>
                <a:latin typeface="Lato Light"/>
                <a:ea typeface="Lato Light"/>
                <a:cs typeface="Lato Light"/>
                <a:sym typeface="Lato Light"/>
              </a:rPr>
            </a:br>
            <a:r>
              <a:rPr lang="en">
                <a:solidFill>
                  <a:srgbClr val="434343"/>
                </a:solidFill>
                <a:latin typeface="Lato Light"/>
                <a:ea typeface="Lato Light"/>
                <a:cs typeface="Lato Light"/>
                <a:sym typeface="Lato Light"/>
              </a:rPr>
              <a:t>Data Cleaning is LABORIOUS</a:t>
            </a:r>
            <a:endParaRPr>
              <a:solidFill>
                <a:srgbClr val="434343"/>
              </a:solidFill>
              <a:latin typeface="Lato Light"/>
              <a:ea typeface="Lato Light"/>
              <a:cs typeface="Lato Light"/>
              <a:sym typeface="Lato Light"/>
            </a:endParaRPr>
          </a:p>
        </p:txBody>
      </p:sp>
      <p:pic>
        <p:nvPicPr>
          <p:cNvPr id="525" name="Google Shape;525;p63"/>
          <p:cNvPicPr preferRelativeResize="0"/>
          <p:nvPr/>
        </p:nvPicPr>
        <p:blipFill>
          <a:blip r:embed="rId3">
            <a:alphaModFix/>
          </a:blip>
          <a:stretch>
            <a:fillRect/>
          </a:stretch>
        </p:blipFill>
        <p:spPr>
          <a:xfrm>
            <a:off x="792425" y="2818450"/>
            <a:ext cx="7131899" cy="912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Ethics Evaluation</a:t>
            </a:r>
            <a:endParaRPr/>
          </a:p>
        </p:txBody>
      </p:sp>
      <p:graphicFrame>
        <p:nvGraphicFramePr>
          <p:cNvPr id="531" name="Google Shape;531;p64"/>
          <p:cNvGraphicFramePr/>
          <p:nvPr/>
        </p:nvGraphicFramePr>
        <p:xfrm>
          <a:off x="840425" y="1561288"/>
          <a:ext cx="3000000" cy="3000000"/>
        </p:xfrm>
        <a:graphic>
          <a:graphicData uri="http://schemas.openxmlformats.org/drawingml/2006/table">
            <a:tbl>
              <a:tblPr>
                <a:noFill/>
                <a:tableStyleId>{1553CD0C-8B08-491F-AB1A-C431009173B2}</a:tableStyleId>
              </a:tblPr>
              <a:tblGrid>
                <a:gridCol w="3471650"/>
                <a:gridCol w="3800925"/>
              </a:tblGrid>
              <a:tr h="457175">
                <a:tc>
                  <a:txBody>
                    <a:bodyPr/>
                    <a:lstStyle/>
                    <a:p>
                      <a:pPr indent="0" lvl="0" marL="0" rtl="0" algn="l">
                        <a:spcBef>
                          <a:spcPts val="0"/>
                        </a:spcBef>
                        <a:spcAft>
                          <a:spcPts val="0"/>
                        </a:spcAft>
                        <a:buNone/>
                      </a:pPr>
                      <a:r>
                        <a:rPr lang="en" sz="1800">
                          <a:latin typeface="Lato"/>
                          <a:ea typeface="Lato"/>
                          <a:cs typeface="Lato"/>
                          <a:sym typeface="Lato"/>
                        </a:rPr>
                        <a:t>Evaluation</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Score</a:t>
                      </a:r>
                      <a:endParaRPr sz="1800">
                        <a:latin typeface="Lato"/>
                        <a:ea typeface="Lato"/>
                        <a:cs typeface="Lato"/>
                        <a:sym typeface="La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78950">
                <a:tc>
                  <a:txBody>
                    <a:bodyPr/>
                    <a:lstStyle/>
                    <a:p>
                      <a:pPr indent="0" lvl="0" marL="0" rtl="0" algn="l">
                        <a:lnSpc>
                          <a:spcPct val="80000"/>
                        </a:lnSpc>
                        <a:spcBef>
                          <a:spcPts val="0"/>
                        </a:spcBef>
                        <a:spcAft>
                          <a:spcPts val="0"/>
                        </a:spcAft>
                        <a:buNone/>
                      </a:pPr>
                      <a:r>
                        <a:rPr lang="en" sz="1800">
                          <a:solidFill>
                            <a:srgbClr val="434343"/>
                          </a:solidFill>
                          <a:latin typeface="Lato Light"/>
                          <a:ea typeface="Lato Light"/>
                          <a:cs typeface="Lato Light"/>
                          <a:sym typeface="Lato Light"/>
                        </a:rPr>
                        <a:t>Is the response potentially “harmful”? </a:t>
                      </a:r>
                      <a:endParaRPr sz="1800">
                        <a:solidFill>
                          <a:srgbClr val="434343"/>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800">
                          <a:solidFill>
                            <a:srgbClr val="434343"/>
                          </a:solidFill>
                          <a:latin typeface="Lato"/>
                          <a:ea typeface="Lato"/>
                          <a:cs typeface="Lato"/>
                          <a:sym typeface="Lato"/>
                        </a:rPr>
                        <a:t>Binary: 0 or 1</a:t>
                      </a:r>
                      <a:br>
                        <a:rPr lang="en" sz="1800">
                          <a:solidFill>
                            <a:srgbClr val="434343"/>
                          </a:solidFill>
                          <a:latin typeface="Lato Light"/>
                          <a:ea typeface="Lato Light"/>
                          <a:cs typeface="Lato Light"/>
                          <a:sym typeface="Lato Light"/>
                        </a:rPr>
                      </a:br>
                      <a:r>
                        <a:rPr lang="en" sz="1200">
                          <a:solidFill>
                            <a:schemeClr val="dk1"/>
                          </a:solidFill>
                          <a:latin typeface="Lato Light"/>
                          <a:ea typeface="Lato Light"/>
                          <a:cs typeface="Lato Light"/>
                          <a:sym typeface="Lato Light"/>
                        </a:rPr>
                        <a:t>Why binary? Ethical concern depends on context.</a:t>
                      </a:r>
                      <a:endParaRPr sz="1600">
                        <a:solidFill>
                          <a:srgbClr val="434343"/>
                        </a:solidFill>
                        <a:latin typeface="Lato Light"/>
                        <a:ea typeface="Lato Light"/>
                        <a:cs typeface="Lato Light"/>
                        <a:sym typeface="Lato Ligh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pic>
        <p:nvPicPr>
          <p:cNvPr id="532" name="Google Shape;532;p64"/>
          <p:cNvPicPr preferRelativeResize="0"/>
          <p:nvPr/>
        </p:nvPicPr>
        <p:blipFill>
          <a:blip r:embed="rId3">
            <a:alphaModFix/>
          </a:blip>
          <a:stretch>
            <a:fillRect/>
          </a:stretch>
        </p:blipFill>
        <p:spPr>
          <a:xfrm>
            <a:off x="455575" y="2920902"/>
            <a:ext cx="8166349" cy="2125324"/>
          </a:xfrm>
          <a:prstGeom prst="rect">
            <a:avLst/>
          </a:prstGeom>
          <a:noFill/>
          <a:ln>
            <a:noFill/>
          </a:ln>
        </p:spPr>
      </p:pic>
      <p:cxnSp>
        <p:nvCxnSpPr>
          <p:cNvPr id="533" name="Google Shape;533;p64"/>
          <p:cNvCxnSpPr/>
          <p:nvPr/>
        </p:nvCxnSpPr>
        <p:spPr>
          <a:xfrm>
            <a:off x="1288575" y="4534125"/>
            <a:ext cx="1729500" cy="0"/>
          </a:xfrm>
          <a:prstGeom prst="straightConnector1">
            <a:avLst/>
          </a:prstGeom>
          <a:noFill/>
          <a:ln cap="flat" cmpd="sng" w="9525">
            <a:solidFill>
              <a:srgbClr val="FF0000"/>
            </a:solidFill>
            <a:prstDash val="solid"/>
            <a:round/>
            <a:headEnd len="med" w="med" type="none"/>
            <a:tailEnd len="med" w="med" type="none"/>
          </a:ln>
        </p:spPr>
      </p:cxnSp>
      <p:sp>
        <p:nvSpPr>
          <p:cNvPr id="534" name="Google Shape;534;p64"/>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Guardrails</a:t>
            </a:r>
            <a:r>
              <a:rPr lang="en" sz="1000">
                <a:latin typeface="Lato Light"/>
                <a:ea typeface="Lato Light"/>
                <a:cs typeface="Lato Light"/>
                <a:sym typeface="Lato Light"/>
              </a:rPr>
              <a:t> -&gt; </a:t>
            </a:r>
            <a:r>
              <a:rPr lang="en" sz="1000">
                <a:solidFill>
                  <a:srgbClr val="333333"/>
                </a:solidFill>
                <a:latin typeface="Lato Light"/>
                <a:ea typeface="Lato Light"/>
                <a:cs typeface="Lato Light"/>
                <a:sym typeface="Lato Light"/>
              </a:rPr>
              <a:t>Response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5"/>
          <p:cNvSpPr txBox="1"/>
          <p:nvPr>
            <p:ph type="title"/>
          </p:nvPr>
        </p:nvSpPr>
        <p:spPr>
          <a:xfrm>
            <a:off x="311700" y="362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Ethics: example</a:t>
            </a:r>
            <a:endParaRPr/>
          </a:p>
        </p:txBody>
      </p:sp>
      <p:pic>
        <p:nvPicPr>
          <p:cNvPr id="540" name="Google Shape;540;p65"/>
          <p:cNvPicPr preferRelativeResize="0"/>
          <p:nvPr/>
        </p:nvPicPr>
        <p:blipFill rotWithShape="1">
          <a:blip r:embed="rId3">
            <a:alphaModFix/>
          </a:blip>
          <a:srcRect b="0" l="0" r="0" t="6419"/>
          <a:stretch/>
        </p:blipFill>
        <p:spPr>
          <a:xfrm>
            <a:off x="3468025" y="3180500"/>
            <a:ext cx="5675976" cy="976525"/>
          </a:xfrm>
          <a:prstGeom prst="rect">
            <a:avLst/>
          </a:prstGeom>
          <a:noFill/>
          <a:ln>
            <a:noFill/>
          </a:ln>
        </p:spPr>
      </p:pic>
      <p:pic>
        <p:nvPicPr>
          <p:cNvPr id="541" name="Google Shape;541;p65"/>
          <p:cNvPicPr preferRelativeResize="0"/>
          <p:nvPr/>
        </p:nvPicPr>
        <p:blipFill>
          <a:blip r:embed="rId4">
            <a:alphaModFix/>
          </a:blip>
          <a:stretch>
            <a:fillRect/>
          </a:stretch>
        </p:blipFill>
        <p:spPr>
          <a:xfrm>
            <a:off x="3759837" y="1247500"/>
            <a:ext cx="5279726" cy="1244875"/>
          </a:xfrm>
          <a:prstGeom prst="rect">
            <a:avLst/>
          </a:prstGeom>
          <a:noFill/>
          <a:ln>
            <a:noFill/>
          </a:ln>
        </p:spPr>
      </p:pic>
      <p:sp>
        <p:nvSpPr>
          <p:cNvPr id="542" name="Google Shape;542;p65"/>
          <p:cNvSpPr txBox="1"/>
          <p:nvPr/>
        </p:nvSpPr>
        <p:spPr>
          <a:xfrm>
            <a:off x="311700" y="1247500"/>
            <a:ext cx="32793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ourier New"/>
                <a:ea typeface="Courier New"/>
                <a:cs typeface="Courier New"/>
                <a:sym typeface="Courier New"/>
              </a:rPr>
              <a:t>When Stacey and I were first dating and I was teaching her to climb, she always said she wasn't worried about me killing myself. </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My friends are like, "Oh, that'd be terrible," but if I kill myself in an accident, they'll be like, "Oh, that was too bad," </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Mom likes to tell people that on the day I was born, August 17, 1985, I could stand up, holding onto her fingers. Like a lot of her stories about me as a kid, I tend to think she made that up—or at least stretched the truth pretty far. She's told journalists that from the time I was two years old, she knew I'd become a climber. She also relates a story about taking me to a climbing gym when I was only five. According to Mom, she was talking to the supervisor, turned around, and found me thirty feet up in only a minute or two. She says she was scared to death I'd kill myself.</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800">
              <a:solidFill>
                <a:schemeClr val="dk1"/>
              </a:solidFill>
              <a:latin typeface="Courier New"/>
              <a:ea typeface="Courier New"/>
              <a:cs typeface="Courier New"/>
              <a:sym typeface="Courier New"/>
            </a:endParaRPr>
          </a:p>
          <a:p>
            <a:pPr indent="0" lvl="0" marL="76200" marR="76200" rtl="0" algn="l">
              <a:lnSpc>
                <a:spcPct val="150001"/>
              </a:lnSpc>
              <a:spcBef>
                <a:spcPts val="30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 whole generation of young climbers, myself included, was inspired by the essays in his collection, Kiss or Kill: Confessions of a Serial Climber.</a:t>
            </a:r>
            <a:endParaRPr sz="800">
              <a:solidFill>
                <a:schemeClr val="dk1"/>
              </a:solidFill>
              <a:latin typeface="Courier New"/>
              <a:ea typeface="Courier New"/>
              <a:cs typeface="Courier New"/>
              <a:sym typeface="Courier New"/>
            </a:endParaRPr>
          </a:p>
          <a:p>
            <a:pPr indent="0" lvl="0" marL="0" rtl="0" algn="l">
              <a:spcBef>
                <a:spcPts val="300"/>
              </a:spcBef>
              <a:spcAft>
                <a:spcPts val="0"/>
              </a:spcAft>
              <a:buNone/>
            </a:pPr>
            <a:r>
              <a:t/>
            </a:r>
            <a:endParaRPr sz="1300">
              <a:solidFill>
                <a:schemeClr val="dk1"/>
              </a:solidFill>
              <a:latin typeface="Lato Light"/>
              <a:ea typeface="Lato Light"/>
              <a:cs typeface="Lato Light"/>
              <a:sym typeface="Lato Light"/>
            </a:endParaRPr>
          </a:p>
        </p:txBody>
      </p:sp>
      <p:sp>
        <p:nvSpPr>
          <p:cNvPr id="543" name="Google Shape;543;p65"/>
          <p:cNvSpPr txBox="1"/>
          <p:nvPr/>
        </p:nvSpPr>
        <p:spPr>
          <a:xfrm>
            <a:off x="280300" y="973275"/>
            <a:ext cx="22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Training data</a:t>
            </a:r>
            <a:endParaRPr>
              <a:latin typeface="Lato Light"/>
              <a:ea typeface="Lato Light"/>
              <a:cs typeface="Lato Light"/>
              <a:sym typeface="Lato Light"/>
            </a:endParaRPr>
          </a:p>
        </p:txBody>
      </p:sp>
      <p:sp>
        <p:nvSpPr>
          <p:cNvPr id="544" name="Google Shape;544;p65"/>
          <p:cNvSpPr txBox="1"/>
          <p:nvPr/>
        </p:nvSpPr>
        <p:spPr>
          <a:xfrm>
            <a:off x="4627850" y="973275"/>
            <a:ext cx="294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Completion model </a:t>
            </a:r>
            <a:endParaRPr>
              <a:latin typeface="Lato Light"/>
              <a:ea typeface="Lato Light"/>
              <a:cs typeface="Lato Light"/>
              <a:sym typeface="Lato Light"/>
            </a:endParaRPr>
          </a:p>
        </p:txBody>
      </p:sp>
      <p:sp>
        <p:nvSpPr>
          <p:cNvPr id="545" name="Google Shape;545;p65"/>
          <p:cNvSpPr txBox="1"/>
          <p:nvPr/>
        </p:nvSpPr>
        <p:spPr>
          <a:xfrm>
            <a:off x="4572000" y="2857900"/>
            <a:ext cx="294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Q&amp;A</a:t>
            </a:r>
            <a:r>
              <a:rPr lang="en">
                <a:latin typeface="Lato Light"/>
                <a:ea typeface="Lato Light"/>
                <a:cs typeface="Lato Light"/>
                <a:sym typeface="Lato Light"/>
              </a:rPr>
              <a:t> model</a:t>
            </a:r>
            <a:endParaRPr>
              <a:latin typeface="Lato Light"/>
              <a:ea typeface="Lato Light"/>
              <a:cs typeface="Lato Light"/>
              <a:sym typeface="Lato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6"/>
          <p:cNvSpPr txBox="1"/>
          <p:nvPr/>
        </p:nvSpPr>
        <p:spPr>
          <a:xfrm>
            <a:off x="1507175" y="2340900"/>
            <a:ext cx="612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666666"/>
                </a:solidFill>
                <a:latin typeface="Lato"/>
                <a:ea typeface="Lato"/>
                <a:cs typeface="Lato"/>
                <a:sym typeface="Lato"/>
              </a:rPr>
              <a:t>Appendix - Data &amp; Guardrail</a:t>
            </a:r>
            <a:endParaRPr sz="2400">
              <a:solidFill>
                <a:srgbClr val="666666"/>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7"/>
          <p:cNvSpPr txBox="1"/>
          <p:nvPr>
            <p:ph type="title"/>
          </p:nvPr>
        </p:nvSpPr>
        <p:spPr>
          <a:xfrm>
            <a:off x="311700" y="280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 examples</a:t>
            </a:r>
            <a:endParaRPr/>
          </a:p>
        </p:txBody>
      </p:sp>
      <p:graphicFrame>
        <p:nvGraphicFramePr>
          <p:cNvPr id="556" name="Google Shape;556;p67"/>
          <p:cNvGraphicFramePr/>
          <p:nvPr/>
        </p:nvGraphicFramePr>
        <p:xfrm>
          <a:off x="952500" y="1193975"/>
          <a:ext cx="3000000" cy="3000000"/>
        </p:xfrm>
        <a:graphic>
          <a:graphicData uri="http://schemas.openxmlformats.org/drawingml/2006/table">
            <a:tbl>
              <a:tblPr>
                <a:noFill/>
                <a:tableStyleId>{1553CD0C-8B08-491F-AB1A-C431009173B2}</a:tableStyleId>
              </a:tblPr>
              <a:tblGrid>
                <a:gridCol w="3619500"/>
                <a:gridCol w="3619500"/>
              </a:tblGrid>
              <a:tr h="523625">
                <a:tc>
                  <a:txBody>
                    <a:bodyPr/>
                    <a:lstStyle/>
                    <a:p>
                      <a:pPr indent="0" lvl="0" marL="0" rtl="0" algn="l">
                        <a:spcBef>
                          <a:spcPts val="0"/>
                        </a:spcBef>
                        <a:spcAft>
                          <a:spcPts val="0"/>
                        </a:spcAft>
                        <a:buNone/>
                      </a:pPr>
                      <a:r>
                        <a:rPr lang="en">
                          <a:latin typeface="Lato"/>
                          <a:ea typeface="Lato"/>
                          <a:cs typeface="Lato"/>
                          <a:sym typeface="Lato"/>
                        </a:rPr>
                        <a:t>Raw data</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Processed data</a:t>
                      </a:r>
                      <a:endParaRPr>
                        <a:latin typeface="Lato"/>
                        <a:ea typeface="Lato"/>
                        <a:cs typeface="Lato"/>
                        <a:sym typeface="Lato"/>
                      </a:endParaRPr>
                    </a:p>
                  </a:txBody>
                  <a:tcPr marT="91425" marB="91425" marR="91425" marL="91425"/>
                </a:tc>
              </a:tr>
              <a:tr h="1873075">
                <a:tc>
                  <a:txBody>
                    <a:bodyPr/>
                    <a:lstStyle/>
                    <a:p>
                      <a:pPr indent="-304800" lvl="0" marL="457200" rtl="0" algn="l">
                        <a:lnSpc>
                          <a:spcPct val="150000"/>
                        </a:lnSpc>
                        <a:spcBef>
                          <a:spcPts val="1000"/>
                        </a:spcBef>
                        <a:spcAft>
                          <a:spcPts val="0"/>
                        </a:spcAft>
                        <a:buClr>
                          <a:srgbClr val="333333"/>
                        </a:buClr>
                        <a:buSzPts val="1200"/>
                        <a:buFont typeface="Lato"/>
                        <a:buChar char="●"/>
                      </a:pPr>
                      <a:r>
                        <a:rPr lang="en" sz="1200">
                          <a:solidFill>
                            <a:srgbClr val="333333"/>
                          </a:solidFill>
                          <a:latin typeface="Lato"/>
                          <a:ea typeface="Lato"/>
                          <a:cs typeface="Lato"/>
                          <a:sym typeface="Lato"/>
                        </a:rPr>
                        <a:t>Bringing my oldest son </a:t>
                      </a:r>
                      <a:r>
                        <a:rPr lang="en" sz="1200">
                          <a:solidFill>
                            <a:srgbClr val="980000"/>
                          </a:solidFill>
                          <a:latin typeface="Lato"/>
                          <a:ea typeface="Lato"/>
                          <a:cs typeface="Lato"/>
                          <a:sym typeface="Lato"/>
                        </a:rPr>
                        <a:t>whom</a:t>
                      </a:r>
                      <a:endParaRPr sz="1200">
                        <a:solidFill>
                          <a:srgbClr val="980000"/>
                        </a:solidFill>
                        <a:latin typeface="Lato"/>
                        <a:ea typeface="Lato"/>
                        <a:cs typeface="Lato"/>
                        <a:sym typeface="Lato"/>
                      </a:endParaRPr>
                    </a:p>
                    <a:p>
                      <a:pPr indent="-304800" lvl="0" marL="457200" rtl="0" algn="l">
                        <a:lnSpc>
                          <a:spcPct val="150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I've got some </a:t>
                      </a:r>
                      <a:r>
                        <a:rPr lang="en" sz="1200">
                          <a:solidFill>
                            <a:srgbClr val="980000"/>
                          </a:solidFill>
                          <a:latin typeface="Lato"/>
                          <a:ea typeface="Lato"/>
                          <a:cs typeface="Lato"/>
                          <a:sym typeface="Lato"/>
                        </a:rPr>
                        <a:t>way </a:t>
                      </a:r>
                      <a:r>
                        <a:rPr lang="en" sz="1200">
                          <a:solidFill>
                            <a:srgbClr val="333333"/>
                          </a:solidFill>
                          <a:latin typeface="Lato"/>
                          <a:ea typeface="Lato"/>
                          <a:cs typeface="Lato"/>
                          <a:sym typeface="Lato"/>
                        </a:rPr>
                        <a:t>to lose</a:t>
                      </a:r>
                      <a:endParaRPr sz="1200">
                        <a:solidFill>
                          <a:srgbClr val="333333"/>
                        </a:solidFill>
                        <a:latin typeface="Lato"/>
                        <a:ea typeface="Lato"/>
                        <a:cs typeface="Lato"/>
                        <a:sym typeface="Lato"/>
                      </a:endParaRPr>
                    </a:p>
                    <a:p>
                      <a:pPr indent="-304800" lvl="0" marL="457200" rtl="0" algn="l">
                        <a:lnSpc>
                          <a:spcPct val="150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I went to Wharton from my M.B.A. I never thought I'd get into </a:t>
                      </a:r>
                      <a:r>
                        <a:rPr lang="en" sz="1200">
                          <a:solidFill>
                            <a:srgbClr val="980000"/>
                          </a:solidFill>
                          <a:latin typeface="Lato"/>
                          <a:ea typeface="Lato"/>
                          <a:cs typeface="Lato"/>
                          <a:sym typeface="Lato"/>
                        </a:rPr>
                        <a:t>war it</a:t>
                      </a:r>
                      <a:r>
                        <a:rPr lang="en" sz="1200">
                          <a:solidFill>
                            <a:srgbClr val="333333"/>
                          </a:solidFill>
                          <a:latin typeface="Lato"/>
                          <a:ea typeface="Lato"/>
                          <a:cs typeface="Lato"/>
                          <a:sym typeface="Lato"/>
                        </a:rPr>
                        <a:t>.</a:t>
                      </a:r>
                      <a:endParaRPr sz="1200">
                        <a:solidFill>
                          <a:srgbClr val="333333"/>
                        </a:solidFill>
                        <a:latin typeface="Lato"/>
                        <a:ea typeface="Lato"/>
                        <a:cs typeface="Lato"/>
                        <a:sym typeface="Lato"/>
                      </a:endParaRPr>
                    </a:p>
                    <a:p>
                      <a:pPr indent="-304800" lvl="0" marL="457200" rtl="0" algn="l">
                        <a:lnSpc>
                          <a:spcPct val="150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she just one of those kids,</a:t>
                      </a:r>
                      <a:r>
                        <a:rPr lang="en" sz="1200">
                          <a:solidFill>
                            <a:srgbClr val="980000"/>
                          </a:solidFill>
                          <a:latin typeface="Lato"/>
                          <a:ea typeface="Lato"/>
                          <a:cs typeface="Lato"/>
                          <a:sym typeface="Lato"/>
                        </a:rPr>
                        <a:t> it</a:t>
                      </a:r>
                      <a:r>
                        <a:rPr lang="en" sz="1200">
                          <a:solidFill>
                            <a:srgbClr val="333333"/>
                          </a:solidFill>
                          <a:latin typeface="Lato"/>
                          <a:ea typeface="Lato"/>
                          <a:cs typeface="Lato"/>
                          <a:sym typeface="Lato"/>
                        </a:rPr>
                        <a:t> doesn't know her size.</a:t>
                      </a:r>
                      <a:endParaRPr sz="1200">
                        <a:solidFill>
                          <a:srgbClr val="333333"/>
                        </a:solidFill>
                        <a:latin typeface="Lato"/>
                        <a:ea typeface="Lato"/>
                        <a:cs typeface="Lato"/>
                        <a:sym typeface="Lato"/>
                      </a:endParaRPr>
                    </a:p>
                    <a:p>
                      <a:pPr indent="-304800" lvl="0" marL="457200" rtl="0" algn="l">
                        <a:lnSpc>
                          <a:spcPct val="150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As it turns out, compression fracture isn’t too serious. They said that I </a:t>
                      </a:r>
                      <a:r>
                        <a:rPr lang="en" sz="1200">
                          <a:solidFill>
                            <a:srgbClr val="980000"/>
                          </a:solidFill>
                          <a:latin typeface="Lato"/>
                          <a:ea typeface="Lato"/>
                          <a:cs typeface="Lato"/>
                          <a:sym typeface="Lato"/>
                        </a:rPr>
                        <a:t>….</a:t>
                      </a:r>
                      <a:endParaRPr sz="1200">
                        <a:solidFill>
                          <a:srgbClr val="980000"/>
                        </a:solidFill>
                        <a:latin typeface="Lato"/>
                        <a:ea typeface="Lato"/>
                        <a:cs typeface="Lato"/>
                        <a:sym typeface="Lato"/>
                      </a:endParaRPr>
                    </a:p>
                  </a:txBody>
                  <a:tcPr marT="91425" marB="91425" marR="91425" marL="91425"/>
                </a:tc>
                <a:tc>
                  <a:txBody>
                    <a:bodyPr/>
                    <a:lstStyle/>
                    <a:p>
                      <a:pPr indent="-304800" lvl="0" marL="457200" rtl="0" algn="l">
                        <a:lnSpc>
                          <a:spcPct val="150000"/>
                        </a:lnSpc>
                        <a:spcBef>
                          <a:spcPts val="1000"/>
                        </a:spcBef>
                        <a:spcAft>
                          <a:spcPts val="0"/>
                        </a:spcAft>
                        <a:buClr>
                          <a:srgbClr val="333333"/>
                        </a:buClr>
                        <a:buSzPts val="1200"/>
                        <a:buFont typeface="Lato"/>
                        <a:buChar char="●"/>
                      </a:pPr>
                      <a:r>
                        <a:rPr lang="en" sz="1200">
                          <a:solidFill>
                            <a:srgbClr val="333333"/>
                          </a:solidFill>
                          <a:latin typeface="Lato"/>
                          <a:ea typeface="Lato"/>
                          <a:cs typeface="Lato"/>
                          <a:sym typeface="Lato"/>
                        </a:rPr>
                        <a:t>Bringing my oldest son </a:t>
                      </a:r>
                      <a:r>
                        <a:rPr lang="en" sz="1200">
                          <a:solidFill>
                            <a:srgbClr val="980000"/>
                          </a:solidFill>
                          <a:latin typeface="Lato"/>
                          <a:ea typeface="Lato"/>
                          <a:cs typeface="Lato"/>
                          <a:sym typeface="Lato"/>
                        </a:rPr>
                        <a:t>home</a:t>
                      </a:r>
                      <a:endParaRPr sz="1200">
                        <a:solidFill>
                          <a:srgbClr val="980000"/>
                        </a:solidFill>
                        <a:latin typeface="Lato"/>
                        <a:ea typeface="Lato"/>
                        <a:cs typeface="Lato"/>
                        <a:sym typeface="Lato"/>
                      </a:endParaRPr>
                    </a:p>
                    <a:p>
                      <a:pPr indent="-304800" lvl="0" marL="457200" rtl="0" algn="l">
                        <a:lnSpc>
                          <a:spcPct val="150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I've got some </a:t>
                      </a:r>
                      <a:r>
                        <a:rPr lang="en" sz="1200">
                          <a:solidFill>
                            <a:srgbClr val="980000"/>
                          </a:solidFill>
                          <a:latin typeface="Lato"/>
                          <a:ea typeface="Lato"/>
                          <a:cs typeface="Lato"/>
                          <a:sym typeface="Lato"/>
                        </a:rPr>
                        <a:t>weights </a:t>
                      </a:r>
                      <a:r>
                        <a:rPr lang="en" sz="1200">
                          <a:solidFill>
                            <a:srgbClr val="333333"/>
                          </a:solidFill>
                          <a:latin typeface="Lato"/>
                          <a:ea typeface="Lato"/>
                          <a:cs typeface="Lato"/>
                          <a:sym typeface="Lato"/>
                        </a:rPr>
                        <a:t>to lose</a:t>
                      </a:r>
                      <a:endParaRPr sz="1200">
                        <a:solidFill>
                          <a:srgbClr val="333333"/>
                        </a:solidFill>
                        <a:latin typeface="Lato"/>
                        <a:ea typeface="Lato"/>
                        <a:cs typeface="Lato"/>
                        <a:sym typeface="Lato"/>
                      </a:endParaRPr>
                    </a:p>
                    <a:p>
                      <a:pPr indent="-304800" lvl="0" marL="457200" rtl="0" algn="l">
                        <a:lnSpc>
                          <a:spcPct val="150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I went to Wharton from my M.B.A. I never thought I'd get into </a:t>
                      </a:r>
                      <a:r>
                        <a:rPr lang="en" sz="1200">
                          <a:solidFill>
                            <a:srgbClr val="980000"/>
                          </a:solidFill>
                          <a:latin typeface="Lato"/>
                          <a:ea typeface="Lato"/>
                          <a:cs typeface="Lato"/>
                          <a:sym typeface="Lato"/>
                        </a:rPr>
                        <a:t>Wharton</a:t>
                      </a:r>
                      <a:r>
                        <a:rPr lang="en" sz="1200">
                          <a:solidFill>
                            <a:srgbClr val="333333"/>
                          </a:solidFill>
                          <a:latin typeface="Lato"/>
                          <a:ea typeface="Lato"/>
                          <a:cs typeface="Lato"/>
                          <a:sym typeface="Lato"/>
                        </a:rPr>
                        <a:t>.</a:t>
                      </a:r>
                      <a:endParaRPr sz="1200">
                        <a:solidFill>
                          <a:srgbClr val="333333"/>
                        </a:solidFill>
                        <a:latin typeface="Lato"/>
                        <a:ea typeface="Lato"/>
                        <a:cs typeface="Lato"/>
                        <a:sym typeface="Lato"/>
                      </a:endParaRPr>
                    </a:p>
                    <a:p>
                      <a:pPr indent="-304800" lvl="0" marL="457200" rtl="0" algn="l">
                        <a:lnSpc>
                          <a:spcPct val="150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she just one of those kids </a:t>
                      </a:r>
                      <a:r>
                        <a:rPr lang="en" sz="1200">
                          <a:solidFill>
                            <a:srgbClr val="980000"/>
                          </a:solidFill>
                          <a:latin typeface="Lato"/>
                          <a:ea typeface="Lato"/>
                          <a:cs typeface="Lato"/>
                          <a:sym typeface="Lato"/>
                        </a:rPr>
                        <a:t>who </a:t>
                      </a:r>
                      <a:r>
                        <a:rPr lang="en" sz="1200">
                          <a:solidFill>
                            <a:srgbClr val="333333"/>
                          </a:solidFill>
                          <a:latin typeface="Lato"/>
                          <a:ea typeface="Lato"/>
                          <a:cs typeface="Lato"/>
                          <a:sym typeface="Lato"/>
                        </a:rPr>
                        <a:t>doesn't know her size</a:t>
                      </a:r>
                      <a:endParaRPr sz="1200">
                        <a:solidFill>
                          <a:srgbClr val="333333"/>
                        </a:solidFill>
                        <a:latin typeface="Lato"/>
                        <a:ea typeface="Lato"/>
                        <a:cs typeface="Lato"/>
                        <a:sym typeface="Lato"/>
                      </a:endParaRPr>
                    </a:p>
                    <a:p>
                      <a:pPr indent="-304800" lvl="0" marL="457200" rtl="0" algn="l">
                        <a:lnSpc>
                          <a:spcPct val="150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As it turns out, compression fracture isn’t too serious. They said that I could </a:t>
                      </a:r>
                      <a:r>
                        <a:rPr lang="en" sz="1200">
                          <a:solidFill>
                            <a:srgbClr val="980000"/>
                          </a:solidFill>
                          <a:latin typeface="Lato"/>
                          <a:ea typeface="Lato"/>
                          <a:cs typeface="Lato"/>
                          <a:sym typeface="Lato"/>
                        </a:rPr>
                        <a:t>climb and just be careful about pain management and all that stuff.</a:t>
                      </a:r>
                      <a:endParaRPr sz="1200">
                        <a:solidFill>
                          <a:srgbClr val="980000"/>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8"/>
          <p:cNvSpPr txBox="1"/>
          <p:nvPr/>
        </p:nvSpPr>
        <p:spPr>
          <a:xfrm>
            <a:off x="1879550" y="3547963"/>
            <a:ext cx="13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KS Statistic =  0.94</a:t>
            </a:r>
            <a:endParaRPr b="1" sz="1100">
              <a:latin typeface="Lato"/>
              <a:ea typeface="Lato"/>
              <a:cs typeface="Lato"/>
              <a:sym typeface="Lato"/>
            </a:endParaRPr>
          </a:p>
          <a:p>
            <a:pPr indent="0" lvl="0" marL="0" rtl="0" algn="l">
              <a:spcBef>
                <a:spcPts val="0"/>
              </a:spcBef>
              <a:spcAft>
                <a:spcPts val="0"/>
              </a:spcAft>
              <a:buNone/>
            </a:pPr>
            <a:r>
              <a:rPr b="1" lang="en" sz="1100">
                <a:latin typeface="Lato"/>
                <a:ea typeface="Lato"/>
                <a:cs typeface="Lato"/>
                <a:sym typeface="Lato"/>
              </a:rPr>
              <a:t>P-value = 8.71e-35</a:t>
            </a:r>
            <a:endParaRPr b="1" sz="1100">
              <a:latin typeface="Lato"/>
              <a:ea typeface="Lato"/>
              <a:cs typeface="Lato"/>
              <a:sym typeface="Lato"/>
            </a:endParaRPr>
          </a:p>
        </p:txBody>
      </p:sp>
      <p:sp>
        <p:nvSpPr>
          <p:cNvPr id="562" name="Google Shape;562;p68"/>
          <p:cNvSpPr txBox="1"/>
          <p:nvPr>
            <p:ph type="title"/>
          </p:nvPr>
        </p:nvSpPr>
        <p:spPr>
          <a:xfrm>
            <a:off x="311700" y="160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80"/>
              <a:t>Choosing The Similarity Threshold </a:t>
            </a:r>
            <a:endParaRPr sz="2680"/>
          </a:p>
        </p:txBody>
      </p:sp>
      <p:pic>
        <p:nvPicPr>
          <p:cNvPr id="563" name="Google Shape;563;p68"/>
          <p:cNvPicPr preferRelativeResize="0"/>
          <p:nvPr/>
        </p:nvPicPr>
        <p:blipFill>
          <a:blip r:embed="rId3">
            <a:alphaModFix/>
          </a:blip>
          <a:stretch>
            <a:fillRect/>
          </a:stretch>
        </p:blipFill>
        <p:spPr>
          <a:xfrm>
            <a:off x="1387025" y="1491200"/>
            <a:ext cx="5947775" cy="3418225"/>
          </a:xfrm>
          <a:prstGeom prst="rect">
            <a:avLst/>
          </a:prstGeom>
          <a:noFill/>
          <a:ln>
            <a:noFill/>
          </a:ln>
        </p:spPr>
      </p:pic>
      <p:sp>
        <p:nvSpPr>
          <p:cNvPr id="564" name="Google Shape;564;p68"/>
          <p:cNvSpPr txBox="1"/>
          <p:nvPr/>
        </p:nvSpPr>
        <p:spPr>
          <a:xfrm>
            <a:off x="1158775" y="862813"/>
            <a:ext cx="73863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434343"/>
              </a:buClr>
              <a:buSzPts val="1400"/>
              <a:buChar char="●"/>
            </a:pPr>
            <a:r>
              <a:rPr b="1" lang="en">
                <a:solidFill>
                  <a:srgbClr val="434343"/>
                </a:solidFill>
                <a:latin typeface="Lato"/>
                <a:ea typeface="Lato"/>
                <a:cs typeface="Lato"/>
                <a:sym typeface="Lato"/>
              </a:rPr>
              <a:t>Precision </a:t>
            </a:r>
            <a:r>
              <a:rPr lang="en">
                <a:solidFill>
                  <a:srgbClr val="434343"/>
                </a:solidFill>
                <a:latin typeface="Lato Light"/>
                <a:ea typeface="Lato Light"/>
                <a:cs typeface="Lato Light"/>
                <a:sym typeface="Lato Light"/>
              </a:rPr>
              <a:t>&amp; </a:t>
            </a:r>
            <a:r>
              <a:rPr b="1" lang="en">
                <a:solidFill>
                  <a:srgbClr val="434343"/>
                </a:solidFill>
                <a:latin typeface="Lato"/>
                <a:ea typeface="Lato"/>
                <a:cs typeface="Lato"/>
                <a:sym typeface="Lato"/>
              </a:rPr>
              <a:t>Specificity </a:t>
            </a:r>
            <a:r>
              <a:rPr lang="en">
                <a:solidFill>
                  <a:srgbClr val="434343"/>
                </a:solidFill>
                <a:latin typeface="Lato Light"/>
                <a:ea typeface="Lato Light"/>
                <a:cs typeface="Lato Light"/>
                <a:sym typeface="Lato Light"/>
              </a:rPr>
              <a:t>are the metrics we optimized the guardrail system for.</a:t>
            </a:r>
            <a:endParaRPr b="1" sz="1300">
              <a:latin typeface="Lato"/>
              <a:ea typeface="Lato"/>
              <a:cs typeface="Lato"/>
              <a:sym typeface="Lato"/>
            </a:endParaRPr>
          </a:p>
        </p:txBody>
      </p:sp>
      <p:sp>
        <p:nvSpPr>
          <p:cNvPr id="565" name="Google Shape;565;p68"/>
          <p:cNvSpPr txBox="1"/>
          <p:nvPr/>
        </p:nvSpPr>
        <p:spPr>
          <a:xfrm>
            <a:off x="3515825" y="4615725"/>
            <a:ext cx="56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0.35</a:t>
            </a:r>
            <a:endParaRPr b="1">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type="title"/>
          </p:nvPr>
        </p:nvSpPr>
        <p:spPr>
          <a:xfrm>
            <a:off x="311700" y="256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Guardrails Experiment: Dataset Preparation</a:t>
            </a:r>
            <a:endParaRPr/>
          </a:p>
        </p:txBody>
      </p:sp>
      <p:pic>
        <p:nvPicPr>
          <p:cNvPr id="571" name="Google Shape;571;p69"/>
          <p:cNvPicPr preferRelativeResize="0"/>
          <p:nvPr/>
        </p:nvPicPr>
        <p:blipFill>
          <a:blip r:embed="rId3">
            <a:alphaModFix/>
          </a:blip>
          <a:stretch>
            <a:fillRect/>
          </a:stretch>
        </p:blipFill>
        <p:spPr>
          <a:xfrm>
            <a:off x="1682700" y="829200"/>
            <a:ext cx="5297715" cy="4009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0"/>
          <p:cNvSpPr txBox="1"/>
          <p:nvPr>
            <p:ph type="title"/>
          </p:nvPr>
        </p:nvSpPr>
        <p:spPr>
          <a:xfrm>
            <a:off x="311700" y="203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80"/>
              <a:t>Guardrails: Similarity Threshold Experiment</a:t>
            </a:r>
            <a:endParaRPr sz="2580"/>
          </a:p>
        </p:txBody>
      </p:sp>
      <p:sp>
        <p:nvSpPr>
          <p:cNvPr id="577" name="Google Shape;577;p70"/>
          <p:cNvSpPr txBox="1"/>
          <p:nvPr/>
        </p:nvSpPr>
        <p:spPr>
          <a:xfrm>
            <a:off x="1660288" y="4203206"/>
            <a:ext cx="13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KS Statistic =  0.88</a:t>
            </a:r>
            <a:endParaRPr b="1" sz="1100">
              <a:latin typeface="Lato"/>
              <a:ea typeface="Lato"/>
              <a:cs typeface="Lato"/>
              <a:sym typeface="Lato"/>
            </a:endParaRPr>
          </a:p>
          <a:p>
            <a:pPr indent="0" lvl="0" marL="0" rtl="0" algn="l">
              <a:spcBef>
                <a:spcPts val="0"/>
              </a:spcBef>
              <a:spcAft>
                <a:spcPts val="0"/>
              </a:spcAft>
              <a:buNone/>
            </a:pPr>
            <a:r>
              <a:rPr b="1" lang="en" sz="1100">
                <a:latin typeface="Lato"/>
                <a:ea typeface="Lato"/>
                <a:cs typeface="Lato"/>
                <a:sym typeface="Lato"/>
              </a:rPr>
              <a:t>P-value = 1.80e-29</a:t>
            </a:r>
            <a:endParaRPr b="1" sz="1100">
              <a:latin typeface="Lato"/>
              <a:ea typeface="Lato"/>
              <a:cs typeface="Lato"/>
              <a:sym typeface="Lato"/>
            </a:endParaRPr>
          </a:p>
        </p:txBody>
      </p:sp>
      <p:sp>
        <p:nvSpPr>
          <p:cNvPr id="578" name="Google Shape;578;p70"/>
          <p:cNvSpPr txBox="1"/>
          <p:nvPr/>
        </p:nvSpPr>
        <p:spPr>
          <a:xfrm>
            <a:off x="1748938" y="2055063"/>
            <a:ext cx="13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KS Statistic =  0.94</a:t>
            </a:r>
            <a:endParaRPr b="1" sz="1100">
              <a:latin typeface="Lato"/>
              <a:ea typeface="Lato"/>
              <a:cs typeface="Lato"/>
              <a:sym typeface="Lato"/>
            </a:endParaRPr>
          </a:p>
          <a:p>
            <a:pPr indent="0" lvl="0" marL="0" rtl="0" algn="l">
              <a:spcBef>
                <a:spcPts val="0"/>
              </a:spcBef>
              <a:spcAft>
                <a:spcPts val="0"/>
              </a:spcAft>
              <a:buNone/>
            </a:pPr>
            <a:r>
              <a:rPr b="1" lang="en" sz="1100">
                <a:latin typeface="Lato"/>
                <a:ea typeface="Lato"/>
                <a:cs typeface="Lato"/>
                <a:sym typeface="Lato"/>
              </a:rPr>
              <a:t>P-value = 8.71e-35</a:t>
            </a:r>
            <a:endParaRPr b="1" sz="1100">
              <a:latin typeface="Lato"/>
              <a:ea typeface="Lato"/>
              <a:cs typeface="Lato"/>
              <a:sym typeface="Lato"/>
            </a:endParaRPr>
          </a:p>
        </p:txBody>
      </p:sp>
      <p:cxnSp>
        <p:nvCxnSpPr>
          <p:cNvPr id="579" name="Google Shape;579;p70"/>
          <p:cNvCxnSpPr/>
          <p:nvPr/>
        </p:nvCxnSpPr>
        <p:spPr>
          <a:xfrm flipH="1">
            <a:off x="188500" y="2832300"/>
            <a:ext cx="8551500" cy="27000"/>
          </a:xfrm>
          <a:prstGeom prst="straightConnector1">
            <a:avLst/>
          </a:prstGeom>
          <a:noFill/>
          <a:ln cap="flat" cmpd="sng" w="19050">
            <a:solidFill>
              <a:schemeClr val="dk2"/>
            </a:solidFill>
            <a:prstDash val="dot"/>
            <a:round/>
            <a:headEnd len="med" w="med" type="none"/>
            <a:tailEnd len="med" w="med" type="none"/>
          </a:ln>
        </p:spPr>
      </p:cxnSp>
      <p:pic>
        <p:nvPicPr>
          <p:cNvPr id="580" name="Google Shape;580;p70"/>
          <p:cNvPicPr preferRelativeResize="0"/>
          <p:nvPr/>
        </p:nvPicPr>
        <p:blipFill>
          <a:blip r:embed="rId3">
            <a:alphaModFix/>
          </a:blip>
          <a:stretch>
            <a:fillRect/>
          </a:stretch>
        </p:blipFill>
        <p:spPr>
          <a:xfrm>
            <a:off x="1809475" y="1117612"/>
            <a:ext cx="1065319" cy="879975"/>
          </a:xfrm>
          <a:prstGeom prst="rect">
            <a:avLst/>
          </a:prstGeom>
          <a:noFill/>
          <a:ln>
            <a:noFill/>
          </a:ln>
        </p:spPr>
      </p:pic>
      <p:pic>
        <p:nvPicPr>
          <p:cNvPr id="581" name="Google Shape;581;p70"/>
          <p:cNvPicPr preferRelativeResize="0"/>
          <p:nvPr/>
        </p:nvPicPr>
        <p:blipFill>
          <a:blip r:embed="rId4">
            <a:alphaModFix/>
          </a:blip>
          <a:stretch>
            <a:fillRect/>
          </a:stretch>
        </p:blipFill>
        <p:spPr>
          <a:xfrm>
            <a:off x="1748908" y="3160637"/>
            <a:ext cx="1188065" cy="892800"/>
          </a:xfrm>
          <a:prstGeom prst="rect">
            <a:avLst/>
          </a:prstGeom>
          <a:noFill/>
          <a:ln>
            <a:noFill/>
          </a:ln>
        </p:spPr>
      </p:pic>
      <p:pic>
        <p:nvPicPr>
          <p:cNvPr id="582" name="Google Shape;582;p70"/>
          <p:cNvPicPr preferRelativeResize="0"/>
          <p:nvPr/>
        </p:nvPicPr>
        <p:blipFill>
          <a:blip r:embed="rId5">
            <a:alphaModFix/>
          </a:blip>
          <a:stretch>
            <a:fillRect/>
          </a:stretch>
        </p:blipFill>
        <p:spPr>
          <a:xfrm>
            <a:off x="4238126" y="776525"/>
            <a:ext cx="2471824" cy="2048326"/>
          </a:xfrm>
          <a:prstGeom prst="rect">
            <a:avLst/>
          </a:prstGeom>
          <a:noFill/>
          <a:ln>
            <a:noFill/>
          </a:ln>
        </p:spPr>
      </p:pic>
      <p:pic>
        <p:nvPicPr>
          <p:cNvPr id="583" name="Google Shape;583;p70"/>
          <p:cNvPicPr preferRelativeResize="0"/>
          <p:nvPr/>
        </p:nvPicPr>
        <p:blipFill>
          <a:blip r:embed="rId6">
            <a:alphaModFix/>
          </a:blip>
          <a:stretch>
            <a:fillRect/>
          </a:stretch>
        </p:blipFill>
        <p:spPr>
          <a:xfrm>
            <a:off x="4062101" y="2908500"/>
            <a:ext cx="2802871" cy="2158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BERTopic Visualization</a:t>
            </a:r>
            <a:endParaRPr/>
          </a:p>
        </p:txBody>
      </p:sp>
      <p:pic>
        <p:nvPicPr>
          <p:cNvPr id="589" name="Google Shape;589;p71"/>
          <p:cNvPicPr preferRelativeResize="0"/>
          <p:nvPr/>
        </p:nvPicPr>
        <p:blipFill>
          <a:blip r:embed="rId3">
            <a:alphaModFix/>
          </a:blip>
          <a:stretch>
            <a:fillRect/>
          </a:stretch>
        </p:blipFill>
        <p:spPr>
          <a:xfrm>
            <a:off x="354300" y="1310575"/>
            <a:ext cx="4217699" cy="3207550"/>
          </a:xfrm>
          <a:prstGeom prst="rect">
            <a:avLst/>
          </a:prstGeom>
          <a:noFill/>
          <a:ln>
            <a:noFill/>
          </a:ln>
        </p:spPr>
      </p:pic>
      <p:pic>
        <p:nvPicPr>
          <p:cNvPr id="590" name="Google Shape;590;p71"/>
          <p:cNvPicPr preferRelativeResize="0"/>
          <p:nvPr/>
        </p:nvPicPr>
        <p:blipFill>
          <a:blip r:embed="rId4">
            <a:alphaModFix/>
          </a:blip>
          <a:stretch>
            <a:fillRect/>
          </a:stretch>
        </p:blipFill>
        <p:spPr>
          <a:xfrm>
            <a:off x="4734925" y="1310575"/>
            <a:ext cx="4104275" cy="2942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MemorAI?</a:t>
            </a:r>
            <a:endParaRPr/>
          </a:p>
        </p:txBody>
      </p:sp>
      <p:sp>
        <p:nvSpPr>
          <p:cNvPr id="94" name="Google Shape;94;p18"/>
          <p:cNvSpPr txBox="1"/>
          <p:nvPr/>
        </p:nvSpPr>
        <p:spPr>
          <a:xfrm>
            <a:off x="3652650" y="1174388"/>
            <a:ext cx="1607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Light"/>
                <a:ea typeface="Lato Light"/>
                <a:cs typeface="Lato Light"/>
                <a:sym typeface="Lato Light"/>
              </a:rPr>
              <a:t>First-Person Contents</a:t>
            </a:r>
            <a:endParaRPr sz="1700">
              <a:latin typeface="Lato Light"/>
              <a:ea typeface="Lato Light"/>
              <a:cs typeface="Lato Light"/>
              <a:sym typeface="Lato Light"/>
            </a:endParaRPr>
          </a:p>
        </p:txBody>
      </p:sp>
      <p:sp>
        <p:nvSpPr>
          <p:cNvPr id="95" name="Google Shape;95;p18"/>
          <p:cNvSpPr/>
          <p:nvPr/>
        </p:nvSpPr>
        <p:spPr>
          <a:xfrm>
            <a:off x="3521058" y="2551750"/>
            <a:ext cx="1870500" cy="1097100"/>
          </a:xfrm>
          <a:prstGeom prst="roundRect">
            <a:avLst>
              <a:gd fmla="val 4858"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Lato"/>
                <a:ea typeface="Lato"/>
                <a:cs typeface="Lato"/>
                <a:sym typeface="Lato"/>
              </a:rPr>
              <a:t>7 </a:t>
            </a:r>
            <a:br>
              <a:rPr lang="en">
                <a:latin typeface="Lato"/>
                <a:ea typeface="Lato"/>
                <a:cs typeface="Lato"/>
                <a:sym typeface="Lato"/>
              </a:rPr>
            </a:br>
            <a:r>
              <a:rPr lang="en">
                <a:latin typeface="Lato"/>
                <a:ea typeface="Lato"/>
                <a:cs typeface="Lato"/>
                <a:sym typeface="Lato"/>
              </a:rPr>
              <a:t>Language Models</a:t>
            </a:r>
            <a:endParaRPr>
              <a:latin typeface="Lato"/>
              <a:ea typeface="Lato"/>
              <a:cs typeface="Lato"/>
              <a:sym typeface="Lato"/>
            </a:endParaRPr>
          </a:p>
        </p:txBody>
      </p:sp>
      <p:sp>
        <p:nvSpPr>
          <p:cNvPr id="96" name="Google Shape;96;p18"/>
          <p:cNvSpPr/>
          <p:nvPr/>
        </p:nvSpPr>
        <p:spPr>
          <a:xfrm rot="5400000">
            <a:off x="4245450" y="2068413"/>
            <a:ext cx="421800" cy="29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nvSpPr>
        <p:spPr>
          <a:xfrm>
            <a:off x="4503450" y="1986363"/>
            <a:ext cx="9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999999"/>
                </a:solidFill>
                <a:latin typeface="Lato Light"/>
                <a:ea typeface="Lato Light"/>
                <a:cs typeface="Lato Light"/>
                <a:sym typeface="Lato Light"/>
              </a:rPr>
              <a:t>Training</a:t>
            </a:r>
            <a:endParaRPr sz="1200">
              <a:solidFill>
                <a:srgbClr val="999999"/>
              </a:solidFill>
              <a:latin typeface="Lato Light"/>
              <a:ea typeface="Lato Light"/>
              <a:cs typeface="Lato Light"/>
              <a:sym typeface="Lato Light"/>
            </a:endParaRPr>
          </a:p>
        </p:txBody>
      </p:sp>
      <p:sp>
        <p:nvSpPr>
          <p:cNvPr id="98" name="Google Shape;98;p18"/>
          <p:cNvSpPr/>
          <p:nvPr/>
        </p:nvSpPr>
        <p:spPr>
          <a:xfrm rot="5400000">
            <a:off x="4245450" y="3865800"/>
            <a:ext cx="421800" cy="29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txBox="1"/>
          <p:nvPr/>
        </p:nvSpPr>
        <p:spPr>
          <a:xfrm>
            <a:off x="4503450" y="3772600"/>
            <a:ext cx="9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999999"/>
                </a:solidFill>
                <a:latin typeface="Lato Light"/>
                <a:ea typeface="Lato Light"/>
                <a:cs typeface="Lato Light"/>
                <a:sym typeface="Lato Light"/>
              </a:rPr>
              <a:t>Inference</a:t>
            </a:r>
            <a:endParaRPr sz="1200">
              <a:solidFill>
                <a:srgbClr val="999999"/>
              </a:solidFill>
              <a:latin typeface="Lato Light"/>
              <a:ea typeface="Lato Light"/>
              <a:cs typeface="Lato Light"/>
              <a:sym typeface="Lato Light"/>
            </a:endParaRPr>
          </a:p>
        </p:txBody>
      </p:sp>
      <p:sp>
        <p:nvSpPr>
          <p:cNvPr id="100" name="Google Shape;100;p18"/>
          <p:cNvSpPr txBox="1"/>
          <p:nvPr/>
        </p:nvSpPr>
        <p:spPr>
          <a:xfrm>
            <a:off x="3652650" y="4265650"/>
            <a:ext cx="1607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Light"/>
                <a:ea typeface="Lato Light"/>
                <a:cs typeface="Lato Light"/>
                <a:sym typeface="Lato Light"/>
              </a:rPr>
              <a:t>Q&amp;A</a:t>
            </a:r>
            <a:endParaRPr sz="1700">
              <a:latin typeface="Lato Light"/>
              <a:ea typeface="Lato Light"/>
              <a:cs typeface="Lato Light"/>
              <a:sym typeface="Lato Light"/>
            </a:endParaRPr>
          </a:p>
        </p:txBody>
      </p:sp>
      <p:sp>
        <p:nvSpPr>
          <p:cNvPr id="101" name="Google Shape;101;p18"/>
          <p:cNvSpPr txBox="1"/>
          <p:nvPr/>
        </p:nvSpPr>
        <p:spPr>
          <a:xfrm>
            <a:off x="144975" y="104875"/>
            <a:ext cx="852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A61C00"/>
                </a:solidFill>
                <a:latin typeface="Lato"/>
                <a:ea typeface="Lato"/>
                <a:cs typeface="Lato"/>
                <a:sym typeface="Lato"/>
              </a:rPr>
              <a:t>Product</a:t>
            </a:r>
            <a:r>
              <a:rPr lang="en" sz="1000">
                <a:solidFill>
                  <a:srgbClr val="A61C00"/>
                </a:solidFill>
                <a:latin typeface="Lato Light"/>
                <a:ea typeface="Lato Light"/>
                <a:cs typeface="Lato Light"/>
                <a:sym typeface="Lato Light"/>
              </a:rPr>
              <a:t> </a:t>
            </a:r>
            <a:r>
              <a:rPr lang="en" sz="1000">
                <a:latin typeface="Lato Light"/>
                <a:ea typeface="Lato Light"/>
                <a:cs typeface="Lato Light"/>
                <a:sym typeface="Lato Light"/>
              </a:rPr>
              <a:t>-</a:t>
            </a:r>
            <a:r>
              <a:rPr lang="en" sz="1000">
                <a:latin typeface="Lato Light"/>
                <a:ea typeface="Lato Light"/>
                <a:cs typeface="Lato Light"/>
                <a:sym typeface="Lato Light"/>
              </a:rPr>
              <a:t>&gt; Data </a:t>
            </a:r>
            <a:r>
              <a:rPr lang="en" sz="1000">
                <a:latin typeface="Lato Light"/>
                <a:ea typeface="Lato Light"/>
                <a:cs typeface="Lato Light"/>
                <a:sym typeface="Lato Light"/>
              </a:rPr>
              <a:t>-</a:t>
            </a:r>
            <a:r>
              <a:rPr lang="en" sz="1000">
                <a:latin typeface="Lato Light"/>
                <a:ea typeface="Lato Light"/>
                <a:cs typeface="Lato Light"/>
                <a:sym typeface="Lato Light"/>
              </a:rPr>
              <a:t>&gt; Pipeline </a:t>
            </a:r>
            <a:r>
              <a:rPr lang="en" sz="1000">
                <a:latin typeface="Lato Light"/>
                <a:ea typeface="Lato Light"/>
                <a:cs typeface="Lato Light"/>
                <a:sym typeface="Lato Light"/>
              </a:rPr>
              <a:t>-</a:t>
            </a:r>
            <a:r>
              <a:rPr lang="en" sz="1000">
                <a:latin typeface="Lato Light"/>
                <a:ea typeface="Lato Light"/>
                <a:cs typeface="Lato Light"/>
                <a:sym typeface="Lato Light"/>
              </a:rPr>
              <a:t>&gt; Guardrails </a:t>
            </a:r>
            <a:r>
              <a:rPr lang="en" sz="1000">
                <a:latin typeface="Lato Light"/>
                <a:ea typeface="Lato Light"/>
                <a:cs typeface="Lato Light"/>
                <a:sym typeface="Lato Light"/>
              </a:rPr>
              <a:t>-</a:t>
            </a:r>
            <a:r>
              <a:rPr lang="en" sz="1000">
                <a:latin typeface="Lato Light"/>
                <a:ea typeface="Lato Light"/>
                <a:cs typeface="Lato Light"/>
                <a:sym typeface="Lato Light"/>
              </a:rPr>
              <a:t>&gt; Response </a:t>
            </a:r>
            <a:r>
              <a:rPr lang="en" sz="1000">
                <a:latin typeface="Lato Light"/>
                <a:ea typeface="Lato Light"/>
                <a:cs typeface="Lato Light"/>
                <a:sym typeface="Lato Light"/>
              </a:rPr>
              <a:t>-</a:t>
            </a:r>
            <a:r>
              <a:rPr lang="en" sz="1000">
                <a:latin typeface="Lato Light"/>
                <a:ea typeface="Lato Light"/>
                <a:cs typeface="Lato Light"/>
                <a:sym typeface="Lato Light"/>
              </a:rPr>
              <a:t>&gt; Evaluation </a:t>
            </a:r>
            <a:r>
              <a:rPr lang="en" sz="1000">
                <a:solidFill>
                  <a:schemeClr val="dk1"/>
                </a:solidFill>
                <a:latin typeface="Lato Light"/>
                <a:ea typeface="Lato Light"/>
                <a:cs typeface="Lato Light"/>
                <a:sym typeface="Lato Light"/>
              </a:rPr>
              <a:t>-&gt; Demo -&gt; Future Work</a:t>
            </a:r>
            <a:endParaRPr sz="1000">
              <a:latin typeface="Lato Light"/>
              <a:ea typeface="Lato Light"/>
              <a:cs typeface="Lato Light"/>
              <a:sym typeface="La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72"/>
          <p:cNvPicPr preferRelativeResize="0"/>
          <p:nvPr/>
        </p:nvPicPr>
        <p:blipFill>
          <a:blip r:embed="rId3">
            <a:alphaModFix/>
          </a:blip>
          <a:stretch>
            <a:fillRect/>
          </a:stretch>
        </p:blipFill>
        <p:spPr>
          <a:xfrm>
            <a:off x="2152650" y="118725"/>
            <a:ext cx="4838700"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73"/>
          <p:cNvPicPr preferRelativeResize="0"/>
          <p:nvPr/>
        </p:nvPicPr>
        <p:blipFill>
          <a:blip r:embed="rId3">
            <a:alphaModFix/>
          </a:blip>
          <a:stretch>
            <a:fillRect/>
          </a:stretch>
        </p:blipFill>
        <p:spPr>
          <a:xfrm>
            <a:off x="2603900" y="1444725"/>
            <a:ext cx="1819100" cy="2741201"/>
          </a:xfrm>
          <a:prstGeom prst="rect">
            <a:avLst/>
          </a:prstGeom>
          <a:noFill/>
          <a:ln>
            <a:noFill/>
          </a:ln>
        </p:spPr>
      </p:pic>
      <p:pic>
        <p:nvPicPr>
          <p:cNvPr id="601" name="Google Shape;601;p73"/>
          <p:cNvPicPr preferRelativeResize="0"/>
          <p:nvPr/>
        </p:nvPicPr>
        <p:blipFill rotWithShape="1">
          <a:blip r:embed="rId4">
            <a:alphaModFix/>
          </a:blip>
          <a:srcRect b="0" l="14262" r="7631" t="0"/>
          <a:stretch/>
        </p:blipFill>
        <p:spPr>
          <a:xfrm>
            <a:off x="4459650" y="1445177"/>
            <a:ext cx="1775802" cy="1232698"/>
          </a:xfrm>
          <a:prstGeom prst="rect">
            <a:avLst/>
          </a:prstGeom>
          <a:noFill/>
          <a:ln>
            <a:noFill/>
          </a:ln>
        </p:spPr>
      </p:pic>
      <p:pic>
        <p:nvPicPr>
          <p:cNvPr id="602" name="Google Shape;602;p73"/>
          <p:cNvPicPr preferRelativeResize="0"/>
          <p:nvPr/>
        </p:nvPicPr>
        <p:blipFill>
          <a:blip r:embed="rId5">
            <a:alphaModFix/>
          </a:blip>
          <a:stretch>
            <a:fillRect/>
          </a:stretch>
        </p:blipFill>
        <p:spPr>
          <a:xfrm>
            <a:off x="745975" y="1444725"/>
            <a:ext cx="1775799" cy="2743875"/>
          </a:xfrm>
          <a:prstGeom prst="rect">
            <a:avLst/>
          </a:prstGeom>
          <a:noFill/>
          <a:ln>
            <a:noFill/>
          </a:ln>
        </p:spPr>
      </p:pic>
      <p:pic>
        <p:nvPicPr>
          <p:cNvPr id="603" name="Google Shape;603;p73"/>
          <p:cNvPicPr preferRelativeResize="0"/>
          <p:nvPr/>
        </p:nvPicPr>
        <p:blipFill rotWithShape="1">
          <a:blip r:embed="rId6">
            <a:alphaModFix/>
          </a:blip>
          <a:srcRect b="0" l="0" r="23971" t="6890"/>
          <a:stretch/>
        </p:blipFill>
        <p:spPr>
          <a:xfrm>
            <a:off x="4469400" y="2754050"/>
            <a:ext cx="1775800" cy="1437049"/>
          </a:xfrm>
          <a:prstGeom prst="rect">
            <a:avLst/>
          </a:prstGeom>
          <a:noFill/>
          <a:ln>
            <a:noFill/>
          </a:ln>
        </p:spPr>
      </p:pic>
      <p:pic>
        <p:nvPicPr>
          <p:cNvPr id="604" name="Google Shape;604;p73"/>
          <p:cNvPicPr preferRelativeResize="0"/>
          <p:nvPr/>
        </p:nvPicPr>
        <p:blipFill>
          <a:blip r:embed="rId7">
            <a:alphaModFix/>
          </a:blip>
          <a:stretch>
            <a:fillRect/>
          </a:stretch>
        </p:blipFill>
        <p:spPr>
          <a:xfrm>
            <a:off x="6267625" y="1445175"/>
            <a:ext cx="1867176" cy="1232699"/>
          </a:xfrm>
          <a:prstGeom prst="rect">
            <a:avLst/>
          </a:prstGeom>
          <a:noFill/>
          <a:ln>
            <a:noFill/>
          </a:ln>
        </p:spPr>
      </p:pic>
      <p:pic>
        <p:nvPicPr>
          <p:cNvPr id="605" name="Google Shape;605;p73"/>
          <p:cNvPicPr preferRelativeResize="0"/>
          <p:nvPr/>
        </p:nvPicPr>
        <p:blipFill>
          <a:blip r:embed="rId8">
            <a:alphaModFix/>
          </a:blip>
          <a:stretch>
            <a:fillRect/>
          </a:stretch>
        </p:blipFill>
        <p:spPr>
          <a:xfrm>
            <a:off x="6273146" y="2754050"/>
            <a:ext cx="1883306" cy="1437048"/>
          </a:xfrm>
          <a:prstGeom prst="rect">
            <a:avLst/>
          </a:prstGeom>
          <a:noFill/>
          <a:ln>
            <a:noFill/>
          </a:ln>
        </p:spPr>
      </p:pic>
      <p:sp>
        <p:nvSpPr>
          <p:cNvPr id="606" name="Google Shape;606;p73"/>
          <p:cNvSpPr/>
          <p:nvPr/>
        </p:nvSpPr>
        <p:spPr>
          <a:xfrm>
            <a:off x="547250" y="1446113"/>
            <a:ext cx="7609200" cy="2741100"/>
          </a:xfrm>
          <a:prstGeom prst="rect">
            <a:avLst/>
          </a:prstGeom>
          <a:solidFill>
            <a:srgbClr val="FFFFFF">
              <a:alpha val="71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3"/>
          <p:cNvSpPr txBox="1"/>
          <p:nvPr>
            <p:ph idx="4294967295" type="ctrTitle"/>
          </p:nvPr>
        </p:nvSpPr>
        <p:spPr>
          <a:xfrm>
            <a:off x="3129300" y="2431200"/>
            <a:ext cx="2885400" cy="64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MemorAI</a:t>
            </a:r>
            <a:endParaRPr sz="2500">
              <a:latin typeface="Lato"/>
              <a:ea typeface="Lato"/>
              <a:cs typeface="Lato"/>
              <a:sym typeface="Lato"/>
            </a:endParaRPr>
          </a:p>
        </p:txBody>
      </p:sp>
      <p:sp>
        <p:nvSpPr>
          <p:cNvPr id="608" name="Google Shape;608;p73"/>
          <p:cNvSpPr txBox="1"/>
          <p:nvPr/>
        </p:nvSpPr>
        <p:spPr>
          <a:xfrm>
            <a:off x="2791050" y="2833875"/>
            <a:ext cx="3561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2"/>
                </a:solidFill>
                <a:latin typeface="Lato Light"/>
                <a:ea typeface="Lato Light"/>
                <a:cs typeface="Lato Light"/>
                <a:sym typeface="Lato Light"/>
              </a:rPr>
              <a:t>memories of your loved ones</a:t>
            </a:r>
            <a:endParaRPr sz="1700">
              <a:solidFill>
                <a:schemeClr val="dk2"/>
              </a:solidFill>
              <a:latin typeface="Lato Light"/>
              <a:ea typeface="Lato Light"/>
              <a:cs typeface="Lato Light"/>
              <a:sym typeface="Lato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74"/>
          <p:cNvPicPr preferRelativeResize="0"/>
          <p:nvPr/>
        </p:nvPicPr>
        <p:blipFill>
          <a:blip r:embed="rId3">
            <a:alphaModFix/>
          </a:blip>
          <a:stretch>
            <a:fillRect/>
          </a:stretch>
        </p:blipFill>
        <p:spPr>
          <a:xfrm>
            <a:off x="770212" y="815375"/>
            <a:ext cx="7603576" cy="3696025"/>
          </a:xfrm>
          <a:prstGeom prst="rect">
            <a:avLst/>
          </a:prstGeom>
          <a:noFill/>
          <a:ln>
            <a:noFill/>
          </a:ln>
        </p:spPr>
      </p:pic>
      <p:sp>
        <p:nvSpPr>
          <p:cNvPr id="614" name="Google Shape;614;p74"/>
          <p:cNvSpPr/>
          <p:nvPr/>
        </p:nvSpPr>
        <p:spPr>
          <a:xfrm>
            <a:off x="770213" y="815375"/>
            <a:ext cx="7603500" cy="3696000"/>
          </a:xfrm>
          <a:prstGeom prst="rect">
            <a:avLst/>
          </a:prstGeom>
          <a:solidFill>
            <a:srgbClr val="FFFFFF">
              <a:alpha val="71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4"/>
          <p:cNvSpPr txBox="1"/>
          <p:nvPr>
            <p:ph idx="4294967295" type="ctrTitle"/>
          </p:nvPr>
        </p:nvSpPr>
        <p:spPr>
          <a:xfrm>
            <a:off x="2959138" y="2153550"/>
            <a:ext cx="2885400" cy="64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MemorAI</a:t>
            </a:r>
            <a:endParaRPr sz="2500">
              <a:latin typeface="Lato"/>
              <a:ea typeface="Lato"/>
              <a:cs typeface="Lato"/>
              <a:sym typeface="Lato"/>
            </a:endParaRPr>
          </a:p>
        </p:txBody>
      </p:sp>
      <p:sp>
        <p:nvSpPr>
          <p:cNvPr id="616" name="Google Shape;616;p74"/>
          <p:cNvSpPr txBox="1"/>
          <p:nvPr/>
        </p:nvSpPr>
        <p:spPr>
          <a:xfrm>
            <a:off x="2791013" y="2609975"/>
            <a:ext cx="3561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2"/>
                </a:solidFill>
                <a:latin typeface="Lato Light"/>
                <a:ea typeface="Lato Light"/>
                <a:cs typeface="Lato Light"/>
                <a:sym typeface="Lato Light"/>
              </a:rPr>
              <a:t>memories of your loved ones</a:t>
            </a:r>
            <a:endParaRPr sz="1700">
              <a:solidFill>
                <a:schemeClr val="dk2"/>
              </a:solidFill>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nvSpPr>
        <p:spPr>
          <a:xfrm>
            <a:off x="600700" y="324975"/>
            <a:ext cx="77826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50">
                <a:solidFill>
                  <a:srgbClr val="434343"/>
                </a:solidFill>
                <a:latin typeface="Lato Light"/>
                <a:ea typeface="Lato Light"/>
                <a:cs typeface="Lato Light"/>
                <a:sym typeface="Lato Light"/>
              </a:rPr>
              <a:t>Training Data</a:t>
            </a:r>
            <a:endParaRPr sz="2850">
              <a:solidFill>
                <a:srgbClr val="666666"/>
              </a:solidFill>
              <a:latin typeface="Lato"/>
              <a:ea typeface="Lato"/>
              <a:cs typeface="Lato"/>
              <a:sym typeface="Lato"/>
            </a:endParaRPr>
          </a:p>
        </p:txBody>
      </p:sp>
      <p:pic>
        <p:nvPicPr>
          <p:cNvPr id="107" name="Google Shape;107;p19"/>
          <p:cNvPicPr preferRelativeResize="0"/>
          <p:nvPr/>
        </p:nvPicPr>
        <p:blipFill>
          <a:blip r:embed="rId3">
            <a:alphaModFix/>
          </a:blip>
          <a:stretch>
            <a:fillRect/>
          </a:stretch>
        </p:blipFill>
        <p:spPr>
          <a:xfrm>
            <a:off x="1027137" y="1793500"/>
            <a:ext cx="1716951" cy="3209951"/>
          </a:xfrm>
          <a:prstGeom prst="rect">
            <a:avLst/>
          </a:prstGeom>
          <a:noFill/>
          <a:ln>
            <a:noFill/>
          </a:ln>
        </p:spPr>
      </p:pic>
      <p:sp>
        <p:nvSpPr>
          <p:cNvPr id="108" name="Google Shape;108;p19"/>
          <p:cNvSpPr txBox="1"/>
          <p:nvPr/>
        </p:nvSpPr>
        <p:spPr>
          <a:xfrm>
            <a:off x="1141913" y="1217500"/>
            <a:ext cx="148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endParaRPr>
          </a:p>
        </p:txBody>
      </p:sp>
      <p:pic>
        <p:nvPicPr>
          <p:cNvPr id="109" name="Google Shape;109;p19"/>
          <p:cNvPicPr preferRelativeResize="0"/>
          <p:nvPr/>
        </p:nvPicPr>
        <p:blipFill>
          <a:blip r:embed="rId4">
            <a:alphaModFix/>
          </a:blip>
          <a:stretch>
            <a:fillRect/>
          </a:stretch>
        </p:blipFill>
        <p:spPr>
          <a:xfrm>
            <a:off x="1573913" y="948375"/>
            <a:ext cx="623400" cy="623400"/>
          </a:xfrm>
          <a:prstGeom prst="rect">
            <a:avLst/>
          </a:prstGeom>
          <a:noFill/>
          <a:ln>
            <a:noFill/>
          </a:ln>
        </p:spPr>
      </p:pic>
      <p:sp>
        <p:nvSpPr>
          <p:cNvPr id="110" name="Google Shape;110;p19"/>
          <p:cNvSpPr/>
          <p:nvPr/>
        </p:nvSpPr>
        <p:spPr>
          <a:xfrm>
            <a:off x="2744088" y="1943225"/>
            <a:ext cx="1413600" cy="1885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9"/>
          <p:cNvPicPr preferRelativeResize="0"/>
          <p:nvPr/>
        </p:nvPicPr>
        <p:blipFill>
          <a:blip r:embed="rId5">
            <a:alphaModFix/>
          </a:blip>
          <a:stretch>
            <a:fillRect/>
          </a:stretch>
        </p:blipFill>
        <p:spPr>
          <a:xfrm>
            <a:off x="3165250" y="2122450"/>
            <a:ext cx="497525" cy="497525"/>
          </a:xfrm>
          <a:prstGeom prst="rect">
            <a:avLst/>
          </a:prstGeom>
          <a:noFill/>
          <a:ln>
            <a:noFill/>
          </a:ln>
        </p:spPr>
      </p:pic>
      <p:sp>
        <p:nvSpPr>
          <p:cNvPr id="112" name="Google Shape;112;p19"/>
          <p:cNvSpPr txBox="1"/>
          <p:nvPr/>
        </p:nvSpPr>
        <p:spPr>
          <a:xfrm>
            <a:off x="2998163" y="2535450"/>
            <a:ext cx="115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2 interviews</a:t>
            </a:r>
            <a:endParaRPr sz="1000"/>
          </a:p>
        </p:txBody>
      </p:sp>
      <p:pic>
        <p:nvPicPr>
          <p:cNvPr id="113" name="Google Shape;113;p19"/>
          <p:cNvPicPr preferRelativeResize="0"/>
          <p:nvPr/>
        </p:nvPicPr>
        <p:blipFill>
          <a:blip r:embed="rId6">
            <a:alphaModFix/>
          </a:blip>
          <a:stretch>
            <a:fillRect/>
          </a:stretch>
        </p:blipFill>
        <p:spPr>
          <a:xfrm>
            <a:off x="3202125" y="2955475"/>
            <a:ext cx="497525" cy="497525"/>
          </a:xfrm>
          <a:prstGeom prst="rect">
            <a:avLst/>
          </a:prstGeom>
          <a:noFill/>
          <a:ln>
            <a:noFill/>
          </a:ln>
        </p:spPr>
      </p:pic>
      <p:sp>
        <p:nvSpPr>
          <p:cNvPr id="114" name="Google Shape;114;p19"/>
          <p:cNvSpPr txBox="1"/>
          <p:nvPr/>
        </p:nvSpPr>
        <p:spPr>
          <a:xfrm>
            <a:off x="2998163" y="3413700"/>
            <a:ext cx="115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 written blog</a:t>
            </a:r>
            <a:endParaRPr sz="1000"/>
          </a:p>
        </p:txBody>
      </p:sp>
      <p:sp>
        <p:nvSpPr>
          <p:cNvPr id="115" name="Google Shape;115;p19"/>
          <p:cNvSpPr txBox="1"/>
          <p:nvPr/>
        </p:nvSpPr>
        <p:spPr>
          <a:xfrm>
            <a:off x="4856463" y="1313213"/>
            <a:ext cx="3260400" cy="36171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ato Light"/>
              <a:buAutoNum type="arabicPeriod"/>
            </a:pPr>
            <a:r>
              <a:rPr b="1" lang="en" sz="1500">
                <a:latin typeface="Lato"/>
                <a:ea typeface="Lato"/>
                <a:cs typeface="Lato"/>
                <a:sym typeface="Lato"/>
              </a:rPr>
              <a:t>Scrape </a:t>
            </a:r>
            <a:r>
              <a:rPr lang="en" sz="1500">
                <a:latin typeface="Lato Light"/>
                <a:ea typeface="Lato Light"/>
                <a:cs typeface="Lato Light"/>
                <a:sym typeface="Lato Light"/>
              </a:rPr>
              <a:t>data for Alex </a:t>
            </a:r>
            <a:endParaRPr sz="1500">
              <a:latin typeface="Lato Light"/>
              <a:ea typeface="Lato Light"/>
              <a:cs typeface="Lato Light"/>
              <a:sym typeface="Lato Light"/>
            </a:endParaRPr>
          </a:p>
          <a:p>
            <a:pPr indent="0" lvl="0" marL="457200" rtl="0" algn="l">
              <a:spcBef>
                <a:spcPts val="0"/>
              </a:spcBef>
              <a:spcAft>
                <a:spcPts val="0"/>
              </a:spcAft>
              <a:buNone/>
            </a:pPr>
            <a:r>
              <a:t/>
            </a:r>
            <a:endParaRPr sz="1500">
              <a:latin typeface="Lato Light"/>
              <a:ea typeface="Lato Light"/>
              <a:cs typeface="Lato Light"/>
              <a:sym typeface="Lato Light"/>
            </a:endParaRPr>
          </a:p>
          <a:p>
            <a:pPr indent="-323850" lvl="0" marL="457200" rtl="0" algn="l">
              <a:spcBef>
                <a:spcPts val="0"/>
              </a:spcBef>
              <a:spcAft>
                <a:spcPts val="0"/>
              </a:spcAft>
              <a:buSzPts val="1500"/>
              <a:buFont typeface="Lato Light"/>
              <a:buAutoNum type="arabicPeriod"/>
            </a:pPr>
            <a:r>
              <a:rPr b="1" lang="en" sz="1500">
                <a:latin typeface="Lato"/>
                <a:ea typeface="Lato"/>
                <a:cs typeface="Lato"/>
                <a:sym typeface="Lato"/>
              </a:rPr>
              <a:t>Interview </a:t>
            </a:r>
            <a:r>
              <a:rPr lang="en" sz="1500">
                <a:latin typeface="Lato Light"/>
                <a:ea typeface="Lato Light"/>
                <a:cs typeface="Lato Light"/>
                <a:sym typeface="Lato Light"/>
              </a:rPr>
              <a:t>Robert </a:t>
            </a:r>
            <a:endParaRPr sz="1500">
              <a:latin typeface="Lato Light"/>
              <a:ea typeface="Lato Light"/>
              <a:cs typeface="Lato Light"/>
              <a:sym typeface="Lato Light"/>
            </a:endParaRPr>
          </a:p>
          <a:p>
            <a:pPr indent="0" lvl="0" marL="457200" rtl="0" algn="l">
              <a:spcBef>
                <a:spcPts val="0"/>
              </a:spcBef>
              <a:spcAft>
                <a:spcPts val="0"/>
              </a:spcAft>
              <a:buNone/>
            </a:pPr>
            <a:r>
              <a:t/>
            </a:r>
            <a:endParaRPr sz="1500">
              <a:latin typeface="Lato Light"/>
              <a:ea typeface="Lato Light"/>
              <a:cs typeface="Lato Light"/>
              <a:sym typeface="Lato Light"/>
            </a:endParaRPr>
          </a:p>
          <a:p>
            <a:pPr indent="-323850" lvl="0" marL="457200" rtl="0" algn="l">
              <a:spcBef>
                <a:spcPts val="0"/>
              </a:spcBef>
              <a:spcAft>
                <a:spcPts val="0"/>
              </a:spcAft>
              <a:buSzPts val="1500"/>
              <a:buFont typeface="Lato Light"/>
              <a:buAutoNum type="arabicPeriod"/>
            </a:pPr>
            <a:r>
              <a:rPr b="1" lang="en" sz="1500">
                <a:latin typeface="Lato"/>
                <a:ea typeface="Lato"/>
                <a:cs typeface="Lato"/>
                <a:sym typeface="Lato"/>
              </a:rPr>
              <a:t>Transcribe </a:t>
            </a:r>
            <a:r>
              <a:rPr lang="en" sz="1500">
                <a:latin typeface="Lato Light"/>
                <a:ea typeface="Lato Light"/>
                <a:cs typeface="Lato Light"/>
                <a:sym typeface="Lato Light"/>
              </a:rPr>
              <a:t>recordings </a:t>
            </a:r>
            <a:endParaRPr sz="1500">
              <a:latin typeface="Lato Light"/>
              <a:ea typeface="Lato Light"/>
              <a:cs typeface="Lato Light"/>
              <a:sym typeface="Lato Light"/>
            </a:endParaRPr>
          </a:p>
          <a:p>
            <a:pPr indent="0" lvl="0" marL="457200" rtl="0" algn="l">
              <a:spcBef>
                <a:spcPts val="0"/>
              </a:spcBef>
              <a:spcAft>
                <a:spcPts val="0"/>
              </a:spcAft>
              <a:buNone/>
            </a:pPr>
            <a:r>
              <a:t/>
            </a:r>
            <a:endParaRPr sz="1500">
              <a:latin typeface="Lato Light"/>
              <a:ea typeface="Lato Light"/>
              <a:cs typeface="Lato Light"/>
              <a:sym typeface="Lato Light"/>
            </a:endParaRPr>
          </a:p>
          <a:p>
            <a:pPr indent="-323850" lvl="0" marL="457200" rtl="0" algn="l">
              <a:spcBef>
                <a:spcPts val="0"/>
              </a:spcBef>
              <a:spcAft>
                <a:spcPts val="0"/>
              </a:spcAft>
              <a:buSzPts val="1500"/>
              <a:buFont typeface="Lato Light"/>
              <a:buAutoNum type="arabicPeriod"/>
            </a:pPr>
            <a:r>
              <a:rPr b="1" lang="en" sz="1500">
                <a:latin typeface="Lato"/>
                <a:ea typeface="Lato"/>
                <a:cs typeface="Lato"/>
                <a:sym typeface="Lato"/>
              </a:rPr>
              <a:t>Remove </a:t>
            </a:r>
            <a:r>
              <a:rPr lang="en" sz="1500">
                <a:latin typeface="Lato Light"/>
                <a:ea typeface="Lato Light"/>
                <a:cs typeface="Lato Light"/>
                <a:sym typeface="Lato Light"/>
              </a:rPr>
              <a:t>incorrect punctuations, capitalizations, extra words</a:t>
            </a:r>
            <a:endParaRPr sz="1500">
              <a:latin typeface="Lato Light"/>
              <a:ea typeface="Lato Light"/>
              <a:cs typeface="Lato Light"/>
              <a:sym typeface="Lato Light"/>
            </a:endParaRPr>
          </a:p>
          <a:p>
            <a:pPr indent="0" lvl="0" marL="457200" rtl="0" algn="l">
              <a:spcBef>
                <a:spcPts val="0"/>
              </a:spcBef>
              <a:spcAft>
                <a:spcPts val="0"/>
              </a:spcAft>
              <a:buNone/>
            </a:pPr>
            <a:r>
              <a:t/>
            </a:r>
            <a:endParaRPr sz="1500">
              <a:latin typeface="Lato Light"/>
              <a:ea typeface="Lato Light"/>
              <a:cs typeface="Lato Light"/>
              <a:sym typeface="Lato Light"/>
            </a:endParaRPr>
          </a:p>
          <a:p>
            <a:pPr indent="-323850" lvl="0" marL="457200" rtl="0" algn="l">
              <a:spcBef>
                <a:spcPts val="0"/>
              </a:spcBef>
              <a:spcAft>
                <a:spcPts val="0"/>
              </a:spcAft>
              <a:buSzPts val="1500"/>
              <a:buFont typeface="Lato Light"/>
              <a:buAutoNum type="arabicPeriod"/>
            </a:pPr>
            <a:r>
              <a:rPr b="1" lang="en" sz="1500">
                <a:latin typeface="Lato"/>
                <a:ea typeface="Lato"/>
                <a:cs typeface="Lato"/>
                <a:sym typeface="Lato"/>
              </a:rPr>
              <a:t>Replace </a:t>
            </a:r>
            <a:r>
              <a:rPr lang="en" sz="1500">
                <a:latin typeface="Lato Light"/>
                <a:ea typeface="Lato Light"/>
                <a:cs typeface="Lato Light"/>
                <a:sym typeface="Lato Light"/>
              </a:rPr>
              <a:t>incorrectly transcribed words, punctuations</a:t>
            </a:r>
            <a:endParaRPr sz="1500">
              <a:latin typeface="Lato Light"/>
              <a:ea typeface="Lato Light"/>
              <a:cs typeface="Lato Light"/>
              <a:sym typeface="Lato Light"/>
            </a:endParaRPr>
          </a:p>
          <a:p>
            <a:pPr indent="0" lvl="0" marL="457200" rtl="0" algn="l">
              <a:spcBef>
                <a:spcPts val="0"/>
              </a:spcBef>
              <a:spcAft>
                <a:spcPts val="0"/>
              </a:spcAft>
              <a:buNone/>
            </a:pPr>
            <a:r>
              <a:t/>
            </a:r>
            <a:endParaRPr sz="1500">
              <a:latin typeface="Lato Light"/>
              <a:ea typeface="Lato Light"/>
              <a:cs typeface="Lato Light"/>
              <a:sym typeface="Lato Light"/>
            </a:endParaRPr>
          </a:p>
          <a:p>
            <a:pPr indent="-323850" lvl="0" marL="457200" rtl="0" algn="l">
              <a:spcBef>
                <a:spcPts val="0"/>
              </a:spcBef>
              <a:spcAft>
                <a:spcPts val="0"/>
              </a:spcAft>
              <a:buSzPts val="1500"/>
              <a:buFont typeface="Lato Light"/>
              <a:buAutoNum type="arabicPeriod"/>
            </a:pPr>
            <a:r>
              <a:rPr b="1" lang="en" sz="1500">
                <a:latin typeface="Lato"/>
                <a:ea typeface="Lato"/>
                <a:cs typeface="Lato"/>
                <a:sym typeface="Lato"/>
              </a:rPr>
              <a:t>Join </a:t>
            </a:r>
            <a:r>
              <a:rPr lang="en" sz="1500">
                <a:latin typeface="Lato Light"/>
                <a:ea typeface="Lato Light"/>
                <a:cs typeface="Lato Light"/>
                <a:sym typeface="Lato Light"/>
              </a:rPr>
              <a:t>sentences to ensure each </a:t>
            </a:r>
            <a:r>
              <a:rPr lang="en" sz="1500">
                <a:solidFill>
                  <a:schemeClr val="dk1"/>
                </a:solidFill>
                <a:latin typeface="Lato Light"/>
                <a:ea typeface="Lato Light"/>
                <a:cs typeface="Lato Light"/>
                <a:sym typeface="Lato Light"/>
              </a:rPr>
              <a:t>complete </a:t>
            </a:r>
            <a:r>
              <a:rPr lang="en" sz="1500">
                <a:latin typeface="Lato Light"/>
                <a:ea typeface="Lato Light"/>
                <a:cs typeface="Lato Light"/>
                <a:sym typeface="Lato Light"/>
              </a:rPr>
              <a:t> thought</a:t>
            </a:r>
            <a:endParaRPr sz="1500">
              <a:latin typeface="Lato Light"/>
              <a:ea typeface="Lato Light"/>
              <a:cs typeface="Lato Light"/>
              <a:sym typeface="Lato Light"/>
            </a:endParaRPr>
          </a:p>
          <a:p>
            <a:pPr indent="0" lvl="0" marL="0" rtl="0" algn="l">
              <a:spcBef>
                <a:spcPts val="0"/>
              </a:spcBef>
              <a:spcAft>
                <a:spcPts val="0"/>
              </a:spcAft>
              <a:buNone/>
            </a:pPr>
            <a:r>
              <a:t/>
            </a:r>
            <a:endParaRPr sz="1300">
              <a:latin typeface="Lato Light"/>
              <a:ea typeface="Lato Light"/>
              <a:cs typeface="Lato Light"/>
              <a:sym typeface="Lato Light"/>
            </a:endParaRPr>
          </a:p>
        </p:txBody>
      </p:sp>
      <p:cxnSp>
        <p:nvCxnSpPr>
          <p:cNvPr id="116" name="Google Shape;116;p19"/>
          <p:cNvCxnSpPr/>
          <p:nvPr/>
        </p:nvCxnSpPr>
        <p:spPr>
          <a:xfrm>
            <a:off x="4487938" y="1266325"/>
            <a:ext cx="8100" cy="3559200"/>
          </a:xfrm>
          <a:prstGeom prst="straightConnector1">
            <a:avLst/>
          </a:prstGeom>
          <a:noFill/>
          <a:ln cap="flat" cmpd="sng" w="9525">
            <a:solidFill>
              <a:srgbClr val="EFEFEF"/>
            </a:solidFill>
            <a:prstDash val="solid"/>
            <a:round/>
            <a:headEnd len="med" w="med" type="none"/>
            <a:tailEnd len="med" w="med" type="none"/>
          </a:ln>
        </p:spPr>
      </p:cxnSp>
      <p:pic>
        <p:nvPicPr>
          <p:cNvPr id="117" name="Google Shape;117;p19"/>
          <p:cNvPicPr preferRelativeResize="0"/>
          <p:nvPr/>
        </p:nvPicPr>
        <p:blipFill>
          <a:blip r:embed="rId7">
            <a:alphaModFix/>
          </a:blip>
          <a:stretch>
            <a:fillRect/>
          </a:stretch>
        </p:blipFill>
        <p:spPr>
          <a:xfrm>
            <a:off x="3134429" y="948375"/>
            <a:ext cx="632942" cy="623400"/>
          </a:xfrm>
          <a:prstGeom prst="rect">
            <a:avLst/>
          </a:prstGeom>
          <a:noFill/>
          <a:ln>
            <a:noFill/>
          </a:ln>
        </p:spPr>
      </p:pic>
      <p:sp>
        <p:nvSpPr>
          <p:cNvPr id="118" name="Google Shape;118;p19"/>
          <p:cNvSpPr txBox="1"/>
          <p:nvPr/>
        </p:nvSpPr>
        <p:spPr>
          <a:xfrm>
            <a:off x="1527563" y="1525850"/>
            <a:ext cx="71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ALEX</a:t>
            </a:r>
            <a:endParaRPr>
              <a:latin typeface="Lato Light"/>
              <a:ea typeface="Lato Light"/>
              <a:cs typeface="Lato Light"/>
              <a:sym typeface="Lato Light"/>
            </a:endParaRPr>
          </a:p>
        </p:txBody>
      </p:sp>
      <p:sp>
        <p:nvSpPr>
          <p:cNvPr id="119" name="Google Shape;119;p19"/>
          <p:cNvSpPr txBox="1"/>
          <p:nvPr/>
        </p:nvSpPr>
        <p:spPr>
          <a:xfrm>
            <a:off x="2758775" y="1525850"/>
            <a:ext cx="131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ROBERT</a:t>
            </a:r>
            <a:endParaRPr>
              <a:latin typeface="Lato Light"/>
              <a:ea typeface="Lato Light"/>
              <a:cs typeface="Lato Light"/>
              <a:sym typeface="Lato Light"/>
            </a:endParaRPr>
          </a:p>
        </p:txBody>
      </p:sp>
      <p:sp>
        <p:nvSpPr>
          <p:cNvPr id="120" name="Google Shape;120;p19"/>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a:t>
            </a:r>
            <a:r>
              <a:rPr b="1" lang="en" sz="1000">
                <a:solidFill>
                  <a:srgbClr val="A61C00"/>
                </a:solidFill>
                <a:latin typeface="Lato"/>
                <a:ea typeface="Lato"/>
                <a:cs typeface="Lato"/>
                <a:sym typeface="Lato"/>
              </a:rPr>
              <a:t>Data</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Pipeline </a:t>
            </a:r>
            <a:r>
              <a:rPr lang="en" sz="1000">
                <a:latin typeface="Lato Light"/>
                <a:ea typeface="Lato Light"/>
                <a:cs typeface="Lato Light"/>
                <a:sym typeface="Lato Light"/>
              </a:rPr>
              <a:t>-&gt; Guardrails -&gt; </a:t>
            </a:r>
            <a:r>
              <a:rPr lang="en" sz="1000">
                <a:solidFill>
                  <a:schemeClr val="dk1"/>
                </a:solidFill>
                <a:latin typeface="Lato Light"/>
                <a:ea typeface="Lato Light"/>
                <a:cs typeface="Lato Light"/>
                <a:sym typeface="Lato Light"/>
              </a:rPr>
              <a:t>Response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0"/>
          <p:cNvPicPr preferRelativeResize="0"/>
          <p:nvPr/>
        </p:nvPicPr>
        <p:blipFill>
          <a:blip r:embed="rId3">
            <a:alphaModFix/>
          </a:blip>
          <a:stretch>
            <a:fillRect/>
          </a:stretch>
        </p:blipFill>
        <p:spPr>
          <a:xfrm>
            <a:off x="651175" y="725950"/>
            <a:ext cx="8168556" cy="4252899"/>
          </a:xfrm>
          <a:prstGeom prst="rect">
            <a:avLst/>
          </a:prstGeom>
          <a:noFill/>
          <a:ln>
            <a:noFill/>
          </a:ln>
        </p:spPr>
      </p:pic>
      <p:sp>
        <p:nvSpPr>
          <p:cNvPr id="126" name="Google Shape;126;p20"/>
          <p:cNvSpPr txBox="1"/>
          <p:nvPr/>
        </p:nvSpPr>
        <p:spPr>
          <a:xfrm>
            <a:off x="2796100" y="436100"/>
            <a:ext cx="4232100" cy="6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50">
                <a:solidFill>
                  <a:srgbClr val="434343"/>
                </a:solidFill>
                <a:latin typeface="Lato Light"/>
                <a:ea typeface="Lato Light"/>
                <a:cs typeface="Lato Light"/>
                <a:sym typeface="Lato Light"/>
              </a:rPr>
              <a:t>MemorAI</a:t>
            </a:r>
            <a:r>
              <a:rPr lang="en" sz="2850">
                <a:solidFill>
                  <a:srgbClr val="434343"/>
                </a:solidFill>
                <a:latin typeface="Lato Light"/>
                <a:ea typeface="Lato Light"/>
                <a:cs typeface="Lato Light"/>
                <a:sym typeface="Lato Light"/>
              </a:rPr>
              <a:t> Pipeline</a:t>
            </a:r>
            <a:endParaRPr sz="2850">
              <a:solidFill>
                <a:srgbClr val="666666"/>
              </a:solidFill>
              <a:latin typeface="Lato"/>
              <a:ea typeface="Lato"/>
              <a:cs typeface="Lato"/>
              <a:sym typeface="Lato"/>
            </a:endParaRPr>
          </a:p>
        </p:txBody>
      </p:sp>
      <p:sp>
        <p:nvSpPr>
          <p:cNvPr id="127" name="Google Shape;127;p20"/>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Pipeline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Guardrails -&gt; </a:t>
            </a:r>
            <a:r>
              <a:rPr lang="en" sz="1000">
                <a:solidFill>
                  <a:schemeClr val="dk1"/>
                </a:solidFill>
                <a:latin typeface="Lato Light"/>
                <a:ea typeface="Lato Light"/>
                <a:cs typeface="Lato Light"/>
                <a:sym typeface="Lato Light"/>
              </a:rPr>
              <a:t>Response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651175" y="725950"/>
            <a:ext cx="8168556" cy="4252899"/>
          </a:xfrm>
          <a:prstGeom prst="rect">
            <a:avLst/>
          </a:prstGeom>
          <a:noFill/>
          <a:ln>
            <a:noFill/>
          </a:ln>
        </p:spPr>
      </p:pic>
      <p:sp>
        <p:nvSpPr>
          <p:cNvPr id="133" name="Google Shape;133;p21"/>
          <p:cNvSpPr txBox="1"/>
          <p:nvPr/>
        </p:nvSpPr>
        <p:spPr>
          <a:xfrm>
            <a:off x="2212900" y="436100"/>
            <a:ext cx="5510400" cy="6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50">
                <a:solidFill>
                  <a:srgbClr val="434343"/>
                </a:solidFill>
                <a:latin typeface="Lato Light"/>
                <a:ea typeface="Lato Light"/>
                <a:cs typeface="Lato Light"/>
                <a:sym typeface="Lato Light"/>
              </a:rPr>
              <a:t>MemorAI</a:t>
            </a:r>
            <a:r>
              <a:rPr lang="en" sz="2850">
                <a:solidFill>
                  <a:srgbClr val="434343"/>
                </a:solidFill>
                <a:latin typeface="Lato Light"/>
                <a:ea typeface="Lato Light"/>
                <a:cs typeface="Lato Light"/>
                <a:sym typeface="Lato Light"/>
              </a:rPr>
              <a:t> Pipeline</a:t>
            </a:r>
            <a:endParaRPr sz="2850">
              <a:solidFill>
                <a:srgbClr val="666666"/>
              </a:solidFill>
              <a:latin typeface="Lato"/>
              <a:ea typeface="Lato"/>
              <a:cs typeface="Lato"/>
              <a:sym typeface="Lato"/>
            </a:endParaRPr>
          </a:p>
        </p:txBody>
      </p:sp>
      <p:sp>
        <p:nvSpPr>
          <p:cNvPr id="134" name="Google Shape;134;p21"/>
          <p:cNvSpPr/>
          <p:nvPr/>
        </p:nvSpPr>
        <p:spPr>
          <a:xfrm>
            <a:off x="3433900" y="1803625"/>
            <a:ext cx="1427700" cy="135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4861450" y="1803625"/>
            <a:ext cx="966600" cy="135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5828050" y="1803625"/>
            <a:ext cx="1450800" cy="116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5288575" y="2969125"/>
            <a:ext cx="3531000" cy="201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682950" y="637575"/>
            <a:ext cx="2751000" cy="251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nvSpPr>
        <p:spPr>
          <a:xfrm>
            <a:off x="97200" y="97400"/>
            <a:ext cx="8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Product -&gt;  Data </a:t>
            </a:r>
            <a:r>
              <a:rPr lang="en" sz="1000">
                <a:latin typeface="Lato Light"/>
                <a:ea typeface="Lato Light"/>
                <a:cs typeface="Lato Light"/>
                <a:sym typeface="Lato Light"/>
              </a:rPr>
              <a:t>-&gt; </a:t>
            </a:r>
            <a:r>
              <a:rPr b="1" lang="en" sz="1000">
                <a:solidFill>
                  <a:srgbClr val="A61C00"/>
                </a:solidFill>
                <a:latin typeface="Lato"/>
                <a:ea typeface="Lato"/>
                <a:cs typeface="Lato"/>
                <a:sym typeface="Lato"/>
              </a:rPr>
              <a:t>Pipeline</a:t>
            </a:r>
            <a:r>
              <a:rPr lang="en" sz="1000">
                <a:solidFill>
                  <a:schemeClr val="dk1"/>
                </a:solidFill>
                <a:latin typeface="Lato Light"/>
                <a:ea typeface="Lato Light"/>
                <a:cs typeface="Lato Light"/>
                <a:sym typeface="Lato Light"/>
              </a:rPr>
              <a:t> </a:t>
            </a:r>
            <a:r>
              <a:rPr lang="en" sz="1000">
                <a:latin typeface="Lato Light"/>
                <a:ea typeface="Lato Light"/>
                <a:cs typeface="Lato Light"/>
                <a:sym typeface="Lato Light"/>
              </a:rPr>
              <a:t>-&gt; Guardrails -&gt; </a:t>
            </a:r>
            <a:r>
              <a:rPr lang="en" sz="1000">
                <a:solidFill>
                  <a:schemeClr val="dk1"/>
                </a:solidFill>
                <a:latin typeface="Lato Light"/>
                <a:ea typeface="Lato Light"/>
                <a:cs typeface="Lato Light"/>
                <a:sym typeface="Lato Light"/>
              </a:rPr>
              <a:t>Response </a:t>
            </a:r>
            <a:r>
              <a:rPr lang="en" sz="1000">
                <a:latin typeface="Lato Light"/>
                <a:ea typeface="Lato Light"/>
                <a:cs typeface="Lato Light"/>
                <a:sym typeface="Lato Light"/>
              </a:rPr>
              <a:t>-&gt; </a:t>
            </a:r>
            <a:r>
              <a:rPr lang="en" sz="1000">
                <a:solidFill>
                  <a:schemeClr val="dk1"/>
                </a:solidFill>
                <a:latin typeface="Lato Light"/>
                <a:ea typeface="Lato Light"/>
                <a:cs typeface="Lato Light"/>
                <a:sym typeface="Lato Light"/>
              </a:rPr>
              <a:t>Evaluation</a:t>
            </a:r>
            <a:r>
              <a:rPr lang="en" sz="1000">
                <a:solidFill>
                  <a:srgbClr val="A61C00"/>
                </a:solidFill>
                <a:latin typeface="Lato Light"/>
                <a:ea typeface="Lato Light"/>
                <a:cs typeface="Lato Light"/>
                <a:sym typeface="Lato Light"/>
              </a:rPr>
              <a:t> </a:t>
            </a:r>
            <a:r>
              <a:rPr lang="en" sz="1000">
                <a:solidFill>
                  <a:schemeClr val="dk1"/>
                </a:solidFill>
                <a:latin typeface="Lato Light"/>
                <a:ea typeface="Lato Light"/>
                <a:cs typeface="Lato Light"/>
                <a:sym typeface="Lato Light"/>
              </a:rPr>
              <a:t> -&gt; Demo</a:t>
            </a:r>
            <a:r>
              <a:rPr b="1" lang="en" sz="1000">
                <a:solidFill>
                  <a:schemeClr val="dk1"/>
                </a:solidFill>
                <a:latin typeface="Lato"/>
                <a:ea typeface="Lato"/>
                <a:cs typeface="Lato"/>
                <a:sym typeface="Lato"/>
              </a:rPr>
              <a:t> </a:t>
            </a:r>
            <a:r>
              <a:rPr lang="en" sz="1000">
                <a:solidFill>
                  <a:schemeClr val="dk1"/>
                </a:solidFill>
                <a:latin typeface="Lato Light"/>
                <a:ea typeface="Lato Light"/>
                <a:cs typeface="Lato Light"/>
                <a:sym typeface="Lato Light"/>
              </a:rPr>
              <a:t>-&gt; Future Work</a:t>
            </a:r>
            <a:endParaRPr sz="10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700"/>
                                        <p:tgtEl>
                                          <p:spTgt spid="135"/>
                                        </p:tgtEl>
                                        <p:attrNameLst>
                                          <p:attrName>ppt_x</p:attrName>
                                        </p:attrNameLst>
                                      </p:cBhvr>
                                      <p:tavLst>
                                        <p:tav fmla="" tm="0">
                                          <p:val>
                                            <p:strVal val="#ppt_x"/>
                                          </p:val>
                                        </p:tav>
                                        <p:tav fmla="" tm="100000">
                                          <p:val>
                                            <p:strVal val="#ppt_x+1"/>
                                          </p:val>
                                        </p:tav>
                                      </p:tavLst>
                                    </p:anim>
                                    <p:set>
                                      <p:cBhvr>
                                        <p:cTn dur="1" fill="hold">
                                          <p:stCondLst>
                                            <p:cond delay="700"/>
                                          </p:stCondLst>
                                        </p:cTn>
                                        <p:tgtEl>
                                          <p:spTgt spid="1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600"/>
                                        <p:tgtEl>
                                          <p:spTgt spid="136"/>
                                        </p:tgtEl>
                                        <p:attrNameLst>
                                          <p:attrName>ppt_x</p:attrName>
                                        </p:attrNameLst>
                                      </p:cBhvr>
                                      <p:tavLst>
                                        <p:tav fmla="" tm="0">
                                          <p:val>
                                            <p:strVal val="#ppt_x"/>
                                          </p:val>
                                        </p:tav>
                                        <p:tav fmla="" tm="100000">
                                          <p:val>
                                            <p:strVal val="#ppt_x+1"/>
                                          </p:val>
                                        </p:tav>
                                      </p:tavLst>
                                    </p:anim>
                                    <p:set>
                                      <p:cBhvr>
                                        <p:cTn dur="1" fill="hold">
                                          <p:stCondLst>
                                            <p:cond delay="600"/>
                                          </p:stCondLst>
                                        </p:cTn>
                                        <p:tgtEl>
                                          <p:spTgt spid="1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600"/>
                                        <p:tgtEl>
                                          <p:spTgt spid="137"/>
                                        </p:tgtEl>
                                        <p:attrNameLst>
                                          <p:attrName>ppt_x</p:attrName>
                                        </p:attrNameLst>
                                      </p:cBhvr>
                                      <p:tavLst>
                                        <p:tav fmla="" tm="0">
                                          <p:val>
                                            <p:strVal val="#ppt_x"/>
                                          </p:val>
                                        </p:tav>
                                        <p:tav fmla="" tm="100000">
                                          <p:val>
                                            <p:strVal val="#ppt_x+1"/>
                                          </p:val>
                                        </p:tav>
                                      </p:tavLst>
                                    </p:anim>
                                    <p:set>
                                      <p:cBhvr>
                                        <p:cTn dur="1" fill="hold">
                                          <p:stCondLst>
                                            <p:cond delay="600"/>
                                          </p:stCondLst>
                                        </p:cTn>
                                        <p:tgtEl>
                                          <p:spTgt spid="1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700"/>
                                        <p:tgtEl>
                                          <p:spTgt spid="138"/>
                                        </p:tgtEl>
                                        <p:attrNameLst>
                                          <p:attrName>ppt_x</p:attrName>
                                        </p:attrNameLst>
                                      </p:cBhvr>
                                      <p:tavLst>
                                        <p:tav fmla="" tm="0">
                                          <p:val>
                                            <p:strVal val="#ppt_x"/>
                                          </p:val>
                                        </p:tav>
                                        <p:tav fmla="" tm="100000">
                                          <p:val>
                                            <p:strVal val="#ppt_x+1"/>
                                          </p:val>
                                        </p:tav>
                                      </p:tavLst>
                                    </p:anim>
                                    <p:set>
                                      <p:cBhvr>
                                        <p:cTn dur="1" fill="hold">
                                          <p:stCondLst>
                                            <p:cond delay="700"/>
                                          </p:stCondLst>
                                        </p:cTn>
                                        <p:tgtEl>
                                          <p:spTgt spid="1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600"/>
                                        <p:tgtEl>
                                          <p:spTgt spid="134"/>
                                        </p:tgtEl>
                                        <p:attrNameLst>
                                          <p:attrName>ppt_x</p:attrName>
                                        </p:attrNameLst>
                                      </p:cBhvr>
                                      <p:tavLst>
                                        <p:tav fmla="" tm="0">
                                          <p:val>
                                            <p:strVal val="#ppt_x"/>
                                          </p:val>
                                        </p:tav>
                                        <p:tav fmla="" tm="100000">
                                          <p:val>
                                            <p:strVal val="#ppt_x+1"/>
                                          </p:val>
                                        </p:tav>
                                      </p:tavLst>
                                    </p:anim>
                                    <p:set>
                                      <p:cBhvr>
                                        <p:cTn dur="1" fill="hold">
                                          <p:stCondLst>
                                            <p:cond delay="600"/>
                                          </p:stCondLst>
                                        </p:cTn>
                                        <p:tgtEl>
                                          <p:spTgt spid="1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